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96" r:id="rId1"/>
  </p:sldMasterIdLst>
  <p:notesMasterIdLst>
    <p:notesMasterId r:id="rId35"/>
  </p:notesMasterIdLst>
  <p:sldIdLst>
    <p:sldId id="256" r:id="rId2"/>
    <p:sldId id="267" r:id="rId3"/>
    <p:sldId id="262" r:id="rId4"/>
    <p:sldId id="407" r:id="rId5"/>
    <p:sldId id="311" r:id="rId6"/>
    <p:sldId id="299" r:id="rId7"/>
    <p:sldId id="436" r:id="rId8"/>
    <p:sldId id="657" r:id="rId9"/>
    <p:sldId id="435" r:id="rId10"/>
    <p:sldId id="277" r:id="rId11"/>
    <p:sldId id="650" r:id="rId12"/>
    <p:sldId id="303" r:id="rId13"/>
    <p:sldId id="655" r:id="rId14"/>
    <p:sldId id="663" r:id="rId15"/>
    <p:sldId id="652" r:id="rId16"/>
    <p:sldId id="279" r:id="rId17"/>
    <p:sldId id="664" r:id="rId18"/>
    <p:sldId id="666" r:id="rId19"/>
    <p:sldId id="653" r:id="rId20"/>
    <p:sldId id="656" r:id="rId21"/>
    <p:sldId id="662" r:id="rId22"/>
    <p:sldId id="654" r:id="rId23"/>
    <p:sldId id="661" r:id="rId24"/>
    <p:sldId id="261" r:id="rId25"/>
    <p:sldId id="658" r:id="rId26"/>
    <p:sldId id="659" r:id="rId27"/>
    <p:sldId id="665" r:id="rId28"/>
    <p:sldId id="281" r:id="rId29"/>
    <p:sldId id="660" r:id="rId30"/>
    <p:sldId id="651" r:id="rId31"/>
    <p:sldId id="271" r:id="rId32"/>
    <p:sldId id="258" r:id="rId33"/>
    <p:sldId id="257" r:id="rId34"/>
  </p:sldIdLst>
  <p:sldSz cx="9144000" cy="5143500" type="screen16x9"/>
  <p:notesSz cx="6858000" cy="9144000"/>
  <p:defaultTextStyle>
    <a:defPPr>
      <a:defRPr lang="en-US"/>
    </a:defPPr>
    <a:lvl1pPr algn="ctr" rtl="0" eaLnBrk="0" fontAlgn="base" hangingPunct="0">
      <a:spcBef>
        <a:spcPct val="0"/>
      </a:spcBef>
      <a:spcAft>
        <a:spcPct val="0"/>
      </a:spcAft>
      <a:defRPr sz="1000" kern="1200">
        <a:solidFill>
          <a:schemeClr val="tx1"/>
        </a:solidFill>
        <a:latin typeface="Arial" charset="0"/>
        <a:ea typeface="ＭＳ Ｐゴシック" charset="0"/>
        <a:cs typeface="ＭＳ Ｐゴシック" charset="0"/>
      </a:defRPr>
    </a:lvl1pPr>
    <a:lvl2pPr marL="394542" algn="ctr" rtl="0" eaLnBrk="0" fontAlgn="base" hangingPunct="0">
      <a:spcBef>
        <a:spcPct val="0"/>
      </a:spcBef>
      <a:spcAft>
        <a:spcPct val="0"/>
      </a:spcAft>
      <a:defRPr sz="1000" kern="1200">
        <a:solidFill>
          <a:schemeClr val="tx1"/>
        </a:solidFill>
        <a:latin typeface="Arial" charset="0"/>
        <a:ea typeface="ＭＳ Ｐゴシック" charset="0"/>
        <a:cs typeface="ＭＳ Ｐゴシック" charset="0"/>
      </a:defRPr>
    </a:lvl2pPr>
    <a:lvl3pPr marL="789101" algn="ctr" rtl="0" eaLnBrk="0" fontAlgn="base" hangingPunct="0">
      <a:spcBef>
        <a:spcPct val="0"/>
      </a:spcBef>
      <a:spcAft>
        <a:spcPct val="0"/>
      </a:spcAft>
      <a:defRPr sz="1000" kern="1200">
        <a:solidFill>
          <a:schemeClr val="tx1"/>
        </a:solidFill>
        <a:latin typeface="Arial" charset="0"/>
        <a:ea typeface="ＭＳ Ｐゴシック" charset="0"/>
        <a:cs typeface="ＭＳ Ｐゴシック" charset="0"/>
      </a:defRPr>
    </a:lvl3pPr>
    <a:lvl4pPr marL="1183656" algn="ctr" rtl="0" eaLnBrk="0" fontAlgn="base" hangingPunct="0">
      <a:spcBef>
        <a:spcPct val="0"/>
      </a:spcBef>
      <a:spcAft>
        <a:spcPct val="0"/>
      </a:spcAft>
      <a:defRPr sz="1000" kern="1200">
        <a:solidFill>
          <a:schemeClr val="tx1"/>
        </a:solidFill>
        <a:latin typeface="Arial" charset="0"/>
        <a:ea typeface="ＭＳ Ｐゴシック" charset="0"/>
        <a:cs typeface="ＭＳ Ｐゴシック" charset="0"/>
      </a:defRPr>
    </a:lvl4pPr>
    <a:lvl5pPr marL="1578209" algn="ctr" rtl="0" eaLnBrk="0" fontAlgn="base" hangingPunct="0">
      <a:spcBef>
        <a:spcPct val="0"/>
      </a:spcBef>
      <a:spcAft>
        <a:spcPct val="0"/>
      </a:spcAft>
      <a:defRPr sz="1000" kern="1200">
        <a:solidFill>
          <a:schemeClr val="tx1"/>
        </a:solidFill>
        <a:latin typeface="Arial" charset="0"/>
        <a:ea typeface="ＭＳ Ｐゴシック" charset="0"/>
        <a:cs typeface="ＭＳ Ｐゴシック" charset="0"/>
      </a:defRPr>
    </a:lvl5pPr>
    <a:lvl6pPr marL="1972762" algn="l" defTabSz="394542" rtl="0" eaLnBrk="1" latinLnBrk="0" hangingPunct="1">
      <a:defRPr sz="1000" kern="1200">
        <a:solidFill>
          <a:schemeClr val="tx1"/>
        </a:solidFill>
        <a:latin typeface="Arial" charset="0"/>
        <a:ea typeface="ＭＳ Ｐゴシック" charset="0"/>
        <a:cs typeface="ＭＳ Ｐゴシック" charset="0"/>
      </a:defRPr>
    </a:lvl6pPr>
    <a:lvl7pPr marL="2367322" algn="l" defTabSz="394542" rtl="0" eaLnBrk="1" latinLnBrk="0" hangingPunct="1">
      <a:defRPr sz="1000" kern="1200">
        <a:solidFill>
          <a:schemeClr val="tx1"/>
        </a:solidFill>
        <a:latin typeface="Arial" charset="0"/>
        <a:ea typeface="ＭＳ Ｐゴシック" charset="0"/>
        <a:cs typeface="ＭＳ Ｐゴシック" charset="0"/>
      </a:defRPr>
    </a:lvl7pPr>
    <a:lvl8pPr marL="2761854" algn="l" defTabSz="394542" rtl="0" eaLnBrk="1" latinLnBrk="0" hangingPunct="1">
      <a:defRPr sz="1000" kern="1200">
        <a:solidFill>
          <a:schemeClr val="tx1"/>
        </a:solidFill>
        <a:latin typeface="Arial" charset="0"/>
        <a:ea typeface="ＭＳ Ｐゴシック" charset="0"/>
        <a:cs typeface="ＭＳ Ｐゴシック" charset="0"/>
      </a:defRPr>
    </a:lvl8pPr>
    <a:lvl9pPr marL="3156415" algn="l" defTabSz="394542" rtl="0" eaLnBrk="1" latinLnBrk="0" hangingPunct="1">
      <a:defRPr sz="1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573">
          <p15:clr>
            <a:srgbClr val="A4A3A4"/>
          </p15:clr>
        </p15:guide>
        <p15:guide id="2" pos="7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65A"/>
    <a:srgbClr val="FFFFFF"/>
    <a:srgbClr val="00A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0" d="100"/>
          <a:sy n="140" d="100"/>
        </p:scale>
        <p:origin x="120" y="210"/>
      </p:cViewPr>
      <p:guideLst>
        <p:guide orient="horz" pos="2573"/>
        <p:guide pos="7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brc-nas\amt\member%20folders\Sibo%20Lin\Computation\PNPCr_arene\PNPCr_arene_GoodVibes_Solv_Oct4.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dLbl>
              <c:idx val="5"/>
              <c:layout>
                <c:manualLayout>
                  <c:x val="-2.8163871949974054E-2"/>
                  <c:y val="-4.33259057644492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7D-4CA4-B274-2BE2E74A1C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plot!$B$2:$B$15</c:f>
              <c:numCache>
                <c:formatCode>General</c:formatCode>
                <c:ptCount val="14"/>
                <c:pt idx="0">
                  <c:v>1</c:v>
                </c:pt>
                <c:pt idx="1">
                  <c:v>2</c:v>
                </c:pt>
                <c:pt idx="2">
                  <c:v>3</c:v>
                </c:pt>
                <c:pt idx="3">
                  <c:v>4</c:v>
                </c:pt>
                <c:pt idx="4">
                  <c:v>5</c:v>
                </c:pt>
                <c:pt idx="5">
                  <c:v>6</c:v>
                </c:pt>
                <c:pt idx="6">
                  <c:v>8</c:v>
                </c:pt>
                <c:pt idx="7">
                  <c:v>7</c:v>
                </c:pt>
                <c:pt idx="8">
                  <c:v>8</c:v>
                </c:pt>
                <c:pt idx="9">
                  <c:v>8</c:v>
                </c:pt>
                <c:pt idx="10">
                  <c:v>9</c:v>
                </c:pt>
                <c:pt idx="11">
                  <c:v>11</c:v>
                </c:pt>
                <c:pt idx="12">
                  <c:v>10</c:v>
                </c:pt>
                <c:pt idx="13">
                  <c:v>11</c:v>
                </c:pt>
              </c:numCache>
            </c:numRef>
          </c:xVal>
          <c:yVal>
            <c:numRef>
              <c:f>plot!$C$2:$C$15</c:f>
              <c:numCache>
                <c:formatCode>0.0</c:formatCode>
                <c:ptCount val="14"/>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numCache>
            </c:numRef>
          </c:yVal>
          <c:smooth val="0"/>
          <c:extLst>
            <c:ext xmlns:c16="http://schemas.microsoft.com/office/drawing/2014/chart" uri="{C3380CC4-5D6E-409C-BE32-E72D297353CC}">
              <c16:uniqueId val="{00000000-CD27-47A5-AE74-1BFA1EFC1B64}"/>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plot!$B$2:$B$15</c:f>
              <c:numCache>
                <c:formatCode>General</c:formatCode>
                <c:ptCount val="14"/>
                <c:pt idx="0">
                  <c:v>1</c:v>
                </c:pt>
                <c:pt idx="1">
                  <c:v>2</c:v>
                </c:pt>
                <c:pt idx="2">
                  <c:v>3</c:v>
                </c:pt>
                <c:pt idx="3">
                  <c:v>4</c:v>
                </c:pt>
                <c:pt idx="4">
                  <c:v>5</c:v>
                </c:pt>
                <c:pt idx="5">
                  <c:v>6</c:v>
                </c:pt>
                <c:pt idx="6">
                  <c:v>8</c:v>
                </c:pt>
                <c:pt idx="7">
                  <c:v>7</c:v>
                </c:pt>
                <c:pt idx="8">
                  <c:v>8</c:v>
                </c:pt>
                <c:pt idx="9">
                  <c:v>8</c:v>
                </c:pt>
                <c:pt idx="10">
                  <c:v>9</c:v>
                </c:pt>
                <c:pt idx="11">
                  <c:v>11</c:v>
                </c:pt>
                <c:pt idx="12">
                  <c:v>10</c:v>
                </c:pt>
                <c:pt idx="13">
                  <c:v>11</c:v>
                </c:pt>
              </c:numCache>
            </c:numRef>
          </c:xVal>
          <c:yVal>
            <c:numRef>
              <c:f>plot!$C$2:$C$15</c:f>
              <c:numCache>
                <c:formatCode>0.0</c:formatCode>
                <c:ptCount val="14"/>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numCache>
            </c:numRef>
          </c:yVal>
          <c:smooth val="0"/>
          <c:extLst>
            <c:ext xmlns:c16="http://schemas.microsoft.com/office/drawing/2014/chart" uri="{C3380CC4-5D6E-409C-BE32-E72D297353CC}">
              <c16:uniqueId val="{00000000-CD27-47A5-AE74-1BFA1EFC1B64}"/>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plot!$B$2:$B$15</c:f>
              <c:numCache>
                <c:formatCode>General</c:formatCode>
                <c:ptCount val="14"/>
                <c:pt idx="0">
                  <c:v>1</c:v>
                </c:pt>
                <c:pt idx="1">
                  <c:v>2</c:v>
                </c:pt>
                <c:pt idx="2">
                  <c:v>3</c:v>
                </c:pt>
                <c:pt idx="3">
                  <c:v>4</c:v>
                </c:pt>
                <c:pt idx="4">
                  <c:v>5</c:v>
                </c:pt>
                <c:pt idx="5">
                  <c:v>6</c:v>
                </c:pt>
                <c:pt idx="6">
                  <c:v>8</c:v>
                </c:pt>
                <c:pt idx="7">
                  <c:v>7</c:v>
                </c:pt>
                <c:pt idx="8">
                  <c:v>8</c:v>
                </c:pt>
                <c:pt idx="9">
                  <c:v>8</c:v>
                </c:pt>
                <c:pt idx="10">
                  <c:v>9</c:v>
                </c:pt>
                <c:pt idx="11">
                  <c:v>11</c:v>
                </c:pt>
                <c:pt idx="12">
                  <c:v>10</c:v>
                </c:pt>
                <c:pt idx="13">
                  <c:v>11</c:v>
                </c:pt>
              </c:numCache>
            </c:numRef>
          </c:xVal>
          <c:yVal>
            <c:numRef>
              <c:f>plot!$C$2:$C$15</c:f>
              <c:numCache>
                <c:formatCode>0.0</c:formatCode>
                <c:ptCount val="14"/>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numCache>
            </c:numRef>
          </c:yVal>
          <c:smooth val="0"/>
          <c:extLst>
            <c:ext xmlns:c16="http://schemas.microsoft.com/office/drawing/2014/chart" uri="{C3380CC4-5D6E-409C-BE32-E72D297353CC}">
              <c16:uniqueId val="{00000000-CD27-47A5-AE74-1BFA1EFC1B64}"/>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plot!$B$2:$B$15</c:f>
              <c:numCache>
                <c:formatCode>General</c:formatCode>
                <c:ptCount val="14"/>
                <c:pt idx="0">
                  <c:v>1</c:v>
                </c:pt>
                <c:pt idx="1">
                  <c:v>2</c:v>
                </c:pt>
                <c:pt idx="2">
                  <c:v>3</c:v>
                </c:pt>
                <c:pt idx="3">
                  <c:v>4</c:v>
                </c:pt>
                <c:pt idx="4">
                  <c:v>5</c:v>
                </c:pt>
                <c:pt idx="5">
                  <c:v>6</c:v>
                </c:pt>
                <c:pt idx="6">
                  <c:v>8</c:v>
                </c:pt>
                <c:pt idx="7">
                  <c:v>7</c:v>
                </c:pt>
                <c:pt idx="8">
                  <c:v>8</c:v>
                </c:pt>
                <c:pt idx="9">
                  <c:v>8</c:v>
                </c:pt>
                <c:pt idx="10">
                  <c:v>9</c:v>
                </c:pt>
                <c:pt idx="11">
                  <c:v>11</c:v>
                </c:pt>
                <c:pt idx="12">
                  <c:v>10</c:v>
                </c:pt>
                <c:pt idx="13">
                  <c:v>11</c:v>
                </c:pt>
              </c:numCache>
            </c:numRef>
          </c:xVal>
          <c:yVal>
            <c:numRef>
              <c:f>plot!$C$2:$C$15</c:f>
              <c:numCache>
                <c:formatCode>0.0</c:formatCode>
                <c:ptCount val="14"/>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numCache>
            </c:numRef>
          </c:yVal>
          <c:smooth val="0"/>
          <c:extLst>
            <c:ext xmlns:c16="http://schemas.microsoft.com/office/drawing/2014/chart" uri="{C3380CC4-5D6E-409C-BE32-E72D297353CC}">
              <c16:uniqueId val="{00000000-CD27-47A5-AE74-1BFA1EFC1B64}"/>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078330079182715E-2"/>
          <c:y val="3.9715413617411786E-2"/>
          <c:w val="0.89562430655646108"/>
          <c:h val="0.92056917276517647"/>
        </c:manualLayout>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dLbl>
              <c:idx val="1"/>
              <c:layout>
                <c:manualLayout>
                  <c:x val="0"/>
                  <c:y val="0.234681989557433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21-4F97-8480-A66A7094B362}"/>
                </c:ext>
              </c:extLst>
            </c:dLbl>
            <c:dLbl>
              <c:idx val="4"/>
              <c:layout>
                <c:manualLayout>
                  <c:x val="1.7729817819141666E-2"/>
                  <c:y val="-2.1662952882224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21-4F97-8480-A66A7094B362}"/>
                </c:ext>
              </c:extLst>
            </c:dLbl>
            <c:dLbl>
              <c:idx val="6"/>
              <c:layout>
                <c:manualLayout>
                  <c:x val="2.9549696365236109E-2"/>
                  <c:y val="-6.619159137810768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21-4F97-8480-A66A7094B362}"/>
                </c:ext>
              </c:extLst>
            </c:dLbl>
            <c:dLbl>
              <c:idx val="8"/>
              <c:layout>
                <c:manualLayout>
                  <c:x val="3.2504666001759719E-2"/>
                  <c:y val="5.7767874352598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21-4F97-8480-A66A7094B362}"/>
                </c:ext>
              </c:extLst>
            </c:dLbl>
            <c:dLbl>
              <c:idx val="9"/>
              <c:layout>
                <c:manualLayout>
                  <c:x val="2.9549696365236109E-2"/>
                  <c:y val="2.88839371762994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21-4F97-8480-A66A7094B362}"/>
                </c:ext>
              </c:extLst>
            </c:dLbl>
            <c:dLbl>
              <c:idx val="15"/>
              <c:layout>
                <c:manualLayout>
                  <c:x val="0"/>
                  <c:y val="0.213019036675208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21-4F97-8480-A66A7094B362}"/>
                </c:ext>
              </c:extLst>
            </c:dLbl>
            <c:dLbl>
              <c:idx val="16"/>
              <c:layout>
                <c:manualLayout>
                  <c:x val="1.7729817819141666E-2"/>
                  <c:y val="-7.22098429407487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521-4F97-8480-A66A7094B362}"/>
                </c:ext>
              </c:extLst>
            </c:dLbl>
            <c:dLbl>
              <c:idx val="17"/>
              <c:layout>
                <c:manualLayout>
                  <c:x val="2.9549696365236109E-2"/>
                  <c:y val="4.33259057644492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21-4F97-8480-A66A7094B362}"/>
                </c:ext>
              </c:extLst>
            </c:dLbl>
            <c:dLbl>
              <c:idx val="18"/>
              <c:layout>
                <c:manualLayout>
                  <c:x val="2.6594726728712499E-2"/>
                  <c:y val="7.22098429407487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21-4F97-8480-A66A7094B362}"/>
                </c:ext>
              </c:extLst>
            </c:dLbl>
            <c:dLbl>
              <c:idx val="20"/>
              <c:layout>
                <c:manualLayout>
                  <c:x val="0"/>
                  <c:y val="0.1733036230577968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21-4F97-8480-A66A7094B362}"/>
                </c:ext>
              </c:extLst>
            </c:dLbl>
            <c:dLbl>
              <c:idx val="21"/>
              <c:layout>
                <c:manualLayout>
                  <c:x val="1.7729817819141666E-2"/>
                  <c:y val="1.8052460735187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521-4F97-8480-A66A7094B362}"/>
                </c:ext>
              </c:extLst>
            </c:dLbl>
            <c:dLbl>
              <c:idx val="22"/>
              <c:layout>
                <c:manualLayout>
                  <c:x val="2.954969636523610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521-4F97-8480-A66A7094B362}"/>
                </c:ext>
              </c:extLst>
            </c:dLbl>
            <c:dLbl>
              <c:idx val="23"/>
              <c:layout>
                <c:manualLayout>
                  <c:x val="2.511724191045069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521-4F97-8480-A66A7094B362}"/>
                </c:ext>
              </c:extLst>
            </c:dLbl>
            <c:dLbl>
              <c:idx val="25"/>
              <c:layout>
                <c:manualLayout>
                  <c:x val="0"/>
                  <c:y val="0.17691411520483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521-4F97-8480-A66A7094B36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plot!$B$2:$B$27</c:f>
              <c:numCache>
                <c:formatCode>General</c:formatCode>
                <c:ptCount val="26"/>
                <c:pt idx="0">
                  <c:v>1</c:v>
                </c:pt>
                <c:pt idx="1">
                  <c:v>2</c:v>
                </c:pt>
                <c:pt idx="2">
                  <c:v>3</c:v>
                </c:pt>
                <c:pt idx="3">
                  <c:v>4</c:v>
                </c:pt>
                <c:pt idx="4">
                  <c:v>5</c:v>
                </c:pt>
                <c:pt idx="5">
                  <c:v>6</c:v>
                </c:pt>
                <c:pt idx="6">
                  <c:v>8</c:v>
                </c:pt>
                <c:pt idx="7">
                  <c:v>7</c:v>
                </c:pt>
                <c:pt idx="8">
                  <c:v>8</c:v>
                </c:pt>
                <c:pt idx="9">
                  <c:v>8</c:v>
                </c:pt>
                <c:pt idx="10">
                  <c:v>9</c:v>
                </c:pt>
                <c:pt idx="11">
                  <c:v>11</c:v>
                </c:pt>
                <c:pt idx="12">
                  <c:v>10</c:v>
                </c:pt>
                <c:pt idx="13">
                  <c:v>11</c:v>
                </c:pt>
                <c:pt idx="15">
                  <c:v>2</c:v>
                </c:pt>
                <c:pt idx="16">
                  <c:v>5</c:v>
                </c:pt>
                <c:pt idx="17">
                  <c:v>8</c:v>
                </c:pt>
                <c:pt idx="18">
                  <c:v>8</c:v>
                </c:pt>
                <c:pt idx="20">
                  <c:v>2</c:v>
                </c:pt>
                <c:pt idx="21">
                  <c:v>5</c:v>
                </c:pt>
                <c:pt idx="22">
                  <c:v>8</c:v>
                </c:pt>
                <c:pt idx="23">
                  <c:v>8</c:v>
                </c:pt>
                <c:pt idx="25">
                  <c:v>2</c:v>
                </c:pt>
              </c:numCache>
            </c:numRef>
          </c:xVal>
          <c:yVal>
            <c:numRef>
              <c:f>plot!$C$2:$C$27</c:f>
              <c:numCache>
                <c:formatCode>0.0</c:formatCode>
                <c:ptCount val="26"/>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pt idx="15">
                  <c:v>17.938647289930429</c:v>
                </c:pt>
                <c:pt idx="16">
                  <c:v>20.531168853488566</c:v>
                </c:pt>
                <c:pt idx="17">
                  <c:v>1.9011770531523098</c:v>
                </c:pt>
                <c:pt idx="18">
                  <c:v>14.014043614834293</c:v>
                </c:pt>
                <c:pt idx="20">
                  <c:v>19.831764576443192</c:v>
                </c:pt>
                <c:pt idx="21">
                  <c:v>20.043969887525392</c:v>
                </c:pt>
                <c:pt idx="22">
                  <c:v>3.2606547408249043</c:v>
                </c:pt>
                <c:pt idx="23">
                  <c:v>15.153997127729895</c:v>
                </c:pt>
                <c:pt idx="25">
                  <c:v>18.045709768240101</c:v>
                </c:pt>
              </c:numCache>
            </c:numRef>
          </c:yVal>
          <c:smooth val="0"/>
          <c:extLst>
            <c:ext xmlns:c16="http://schemas.microsoft.com/office/drawing/2014/chart" uri="{C3380CC4-5D6E-409C-BE32-E72D297353CC}">
              <c16:uniqueId val="{0000000E-4521-4F97-8480-A66A7094B362}"/>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078330079182715E-2"/>
          <c:y val="3.9715413617411786E-2"/>
          <c:w val="0.89562430655646108"/>
          <c:h val="0.92056917276517647"/>
        </c:manualLayout>
      </c:layout>
      <c:scatterChart>
        <c:scatterStyle val="lineMarker"/>
        <c:varyColors val="0"/>
        <c:ser>
          <c:idx val="0"/>
          <c:order val="0"/>
          <c:spPr>
            <a:ln w="19050" cap="rnd">
              <a:noFill/>
              <a:round/>
            </a:ln>
            <a:effectLst/>
          </c:spPr>
          <c:marker>
            <c:symbol val="dash"/>
            <c:size val="15"/>
            <c:spPr>
              <a:solidFill>
                <a:schemeClr val="tx1"/>
              </a:solidFill>
              <a:ln w="9525">
                <a:noFill/>
              </a:ln>
              <a:effectLst/>
            </c:spPr>
          </c:marker>
          <c:dLbls>
            <c:dLbl>
              <c:idx val="1"/>
              <c:layout>
                <c:manualLayout>
                  <c:x val="0"/>
                  <c:y val="0.234681989557433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21-4F97-8480-A66A7094B362}"/>
                </c:ext>
              </c:extLst>
            </c:dLbl>
            <c:dLbl>
              <c:idx val="4"/>
              <c:layout>
                <c:manualLayout>
                  <c:x val="1.7729817819141666E-2"/>
                  <c:y val="-2.1662952882224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21-4F97-8480-A66A7094B362}"/>
                </c:ext>
              </c:extLst>
            </c:dLbl>
            <c:dLbl>
              <c:idx val="6"/>
              <c:layout>
                <c:manualLayout>
                  <c:x val="2.9549696365236109E-2"/>
                  <c:y val="-6.619159137810768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21-4F97-8480-A66A7094B362}"/>
                </c:ext>
              </c:extLst>
            </c:dLbl>
            <c:dLbl>
              <c:idx val="8"/>
              <c:layout>
                <c:manualLayout>
                  <c:x val="3.2504666001759719E-2"/>
                  <c:y val="5.7767874352598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21-4F97-8480-A66A7094B362}"/>
                </c:ext>
              </c:extLst>
            </c:dLbl>
            <c:dLbl>
              <c:idx val="9"/>
              <c:layout>
                <c:manualLayout>
                  <c:x val="2.9549696365236109E-2"/>
                  <c:y val="2.88839371762994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21-4F97-8480-A66A7094B362}"/>
                </c:ext>
              </c:extLst>
            </c:dLbl>
            <c:dLbl>
              <c:idx val="15"/>
              <c:layout>
                <c:manualLayout>
                  <c:x val="0"/>
                  <c:y val="0.213019036675208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21-4F97-8480-A66A7094B362}"/>
                </c:ext>
              </c:extLst>
            </c:dLbl>
            <c:dLbl>
              <c:idx val="16"/>
              <c:layout>
                <c:manualLayout>
                  <c:x val="1.7729817819141666E-2"/>
                  <c:y val="-7.22098429407487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521-4F97-8480-A66A7094B362}"/>
                </c:ext>
              </c:extLst>
            </c:dLbl>
            <c:dLbl>
              <c:idx val="17"/>
              <c:layout>
                <c:manualLayout>
                  <c:x val="2.9549696365236109E-2"/>
                  <c:y val="4.33259057644492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21-4F97-8480-A66A7094B362}"/>
                </c:ext>
              </c:extLst>
            </c:dLbl>
            <c:dLbl>
              <c:idx val="18"/>
              <c:layout>
                <c:manualLayout>
                  <c:x val="2.6594726728712499E-2"/>
                  <c:y val="7.22098429407487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21-4F97-8480-A66A7094B362}"/>
                </c:ext>
              </c:extLst>
            </c:dLbl>
            <c:dLbl>
              <c:idx val="20"/>
              <c:layout>
                <c:manualLayout>
                  <c:x val="0"/>
                  <c:y val="0.1733036230577968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21-4F97-8480-A66A7094B362}"/>
                </c:ext>
              </c:extLst>
            </c:dLbl>
            <c:dLbl>
              <c:idx val="21"/>
              <c:layout>
                <c:manualLayout>
                  <c:x val="1.7729817819141666E-2"/>
                  <c:y val="1.8052460735187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521-4F97-8480-A66A7094B362}"/>
                </c:ext>
              </c:extLst>
            </c:dLbl>
            <c:dLbl>
              <c:idx val="22"/>
              <c:layout>
                <c:manualLayout>
                  <c:x val="2.954969636523610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521-4F97-8480-A66A7094B362}"/>
                </c:ext>
              </c:extLst>
            </c:dLbl>
            <c:dLbl>
              <c:idx val="23"/>
              <c:layout>
                <c:manualLayout>
                  <c:x val="2.511724191045069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521-4F97-8480-A66A7094B362}"/>
                </c:ext>
              </c:extLst>
            </c:dLbl>
            <c:dLbl>
              <c:idx val="25"/>
              <c:layout>
                <c:manualLayout>
                  <c:x val="0"/>
                  <c:y val="0.17691411520483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521-4F97-8480-A66A7094B36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plot!$B$2:$B$27</c:f>
              <c:numCache>
                <c:formatCode>General</c:formatCode>
                <c:ptCount val="26"/>
                <c:pt idx="0">
                  <c:v>1</c:v>
                </c:pt>
                <c:pt idx="1">
                  <c:v>2</c:v>
                </c:pt>
                <c:pt idx="2">
                  <c:v>3</c:v>
                </c:pt>
                <c:pt idx="3">
                  <c:v>4</c:v>
                </c:pt>
                <c:pt idx="4">
                  <c:v>5</c:v>
                </c:pt>
                <c:pt idx="5">
                  <c:v>6</c:v>
                </c:pt>
                <c:pt idx="6">
                  <c:v>8</c:v>
                </c:pt>
                <c:pt idx="7">
                  <c:v>7</c:v>
                </c:pt>
                <c:pt idx="8">
                  <c:v>8</c:v>
                </c:pt>
                <c:pt idx="9">
                  <c:v>8</c:v>
                </c:pt>
                <c:pt idx="10">
                  <c:v>9</c:v>
                </c:pt>
                <c:pt idx="11">
                  <c:v>11</c:v>
                </c:pt>
                <c:pt idx="12">
                  <c:v>10</c:v>
                </c:pt>
                <c:pt idx="13">
                  <c:v>11</c:v>
                </c:pt>
                <c:pt idx="15">
                  <c:v>2</c:v>
                </c:pt>
                <c:pt idx="16">
                  <c:v>5</c:v>
                </c:pt>
                <c:pt idx="17">
                  <c:v>8</c:v>
                </c:pt>
                <c:pt idx="18">
                  <c:v>8</c:v>
                </c:pt>
                <c:pt idx="20">
                  <c:v>2</c:v>
                </c:pt>
                <c:pt idx="21">
                  <c:v>5</c:v>
                </c:pt>
                <c:pt idx="22">
                  <c:v>8</c:v>
                </c:pt>
                <c:pt idx="23">
                  <c:v>8</c:v>
                </c:pt>
                <c:pt idx="25">
                  <c:v>2</c:v>
                </c:pt>
              </c:numCache>
            </c:numRef>
          </c:xVal>
          <c:yVal>
            <c:numRef>
              <c:f>plot!$C$2:$C$27</c:f>
              <c:numCache>
                <c:formatCode>0.0</c:formatCode>
                <c:ptCount val="26"/>
                <c:pt idx="0">
                  <c:v>0</c:v>
                </c:pt>
                <c:pt idx="1">
                  <c:v>16.950837874458102</c:v>
                </c:pt>
                <c:pt idx="2">
                  <c:v>16.100000000000001</c:v>
                </c:pt>
                <c:pt idx="3">
                  <c:v>10.798796246590143</c:v>
                </c:pt>
                <c:pt idx="4">
                  <c:v>16.311571694810212</c:v>
                </c:pt>
                <c:pt idx="5">
                  <c:v>-0.13131572983006379</c:v>
                </c:pt>
                <c:pt idx="6">
                  <c:v>6.0810333964395369</c:v>
                </c:pt>
                <c:pt idx="7">
                  <c:v>-4.1798430108188711</c:v>
                </c:pt>
                <c:pt idx="8">
                  <c:v>0.64659791856698234</c:v>
                </c:pt>
                <c:pt idx="9">
                  <c:v>3.0979440067268627</c:v>
                </c:pt>
                <c:pt idx="10">
                  <c:v>-10.222484260283267</c:v>
                </c:pt>
                <c:pt idx="11">
                  <c:v>-5.1465407461397206</c:v>
                </c:pt>
                <c:pt idx="12">
                  <c:v>-14.362646583875076</c:v>
                </c:pt>
                <c:pt idx="13">
                  <c:v>2.3499349683387294</c:v>
                </c:pt>
                <c:pt idx="15">
                  <c:v>17.938647289930429</c:v>
                </c:pt>
                <c:pt idx="16">
                  <c:v>20.531168853488566</c:v>
                </c:pt>
                <c:pt idx="17">
                  <c:v>1.9011770531523098</c:v>
                </c:pt>
                <c:pt idx="18">
                  <c:v>14.014043614834293</c:v>
                </c:pt>
                <c:pt idx="20">
                  <c:v>19.831764576443192</c:v>
                </c:pt>
                <c:pt idx="21">
                  <c:v>20.043969887525392</c:v>
                </c:pt>
                <c:pt idx="22">
                  <c:v>3.2606547408249043</c:v>
                </c:pt>
                <c:pt idx="23">
                  <c:v>15.153997127729895</c:v>
                </c:pt>
                <c:pt idx="25">
                  <c:v>18.045709768240101</c:v>
                </c:pt>
              </c:numCache>
            </c:numRef>
          </c:yVal>
          <c:smooth val="0"/>
          <c:extLst>
            <c:ext xmlns:c16="http://schemas.microsoft.com/office/drawing/2014/chart" uri="{C3380CC4-5D6E-409C-BE32-E72D297353CC}">
              <c16:uniqueId val="{0000000E-4521-4F97-8480-A66A7094B362}"/>
            </c:ext>
          </c:extLst>
        </c:ser>
        <c:dLbls>
          <c:showLegendKey val="0"/>
          <c:showVal val="0"/>
          <c:showCatName val="0"/>
          <c:showSerName val="0"/>
          <c:showPercent val="0"/>
          <c:showBubbleSize val="0"/>
        </c:dLbls>
        <c:axId val="633689056"/>
        <c:axId val="636898048"/>
      </c:scatterChart>
      <c:valAx>
        <c:axId val="633689056"/>
        <c:scaling>
          <c:orientation val="minMax"/>
        </c:scaling>
        <c:delete val="1"/>
        <c:axPos val="b"/>
        <c:numFmt formatCode="General" sourceLinked="1"/>
        <c:majorTickMark val="none"/>
        <c:minorTickMark val="none"/>
        <c:tickLblPos val="nextTo"/>
        <c:crossAx val="636898048"/>
        <c:crossesAt val="0"/>
        <c:crossBetween val="midCat"/>
      </c:valAx>
      <c:valAx>
        <c:axId val="63689804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sz="1400">
                    <a:solidFill>
                      <a:schemeClr val="tx1"/>
                    </a:solidFill>
                  </a:rPr>
                  <a:t>ΔG (kcal/mol)</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33689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8BC59-3E1B-40D5-9F10-8D9A0994A637}"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3A270-1D0C-4152-A6D6-B92C71AA8EDD}" type="slidenum">
              <a:rPr lang="en-US" smtClean="0"/>
              <a:t>‹#›</a:t>
            </a:fld>
            <a:endParaRPr lang="en-US"/>
          </a:p>
        </p:txBody>
      </p:sp>
    </p:spTree>
    <p:extLst>
      <p:ext uri="{BB962C8B-B14F-4D97-AF65-F5344CB8AC3E}">
        <p14:creationId xmlns:p14="http://schemas.microsoft.com/office/powerpoint/2010/main" val="205962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uline.com/Product/Detail/S-12827/Uline-Stretch-Wrap/Economy-Stretch-Wrap-Cast-80-gauge-18-x-150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blspolymers.com/LLDPE.htm" TargetMode="External"/><Relationship Id="rId5" Type="http://schemas.openxmlformats.org/officeDocument/2006/relationships/hyperlink" Target="https://www.hillnmarkes.com/" TargetMode="External"/><Relationship Id="rId4" Type="http://schemas.openxmlformats.org/officeDocument/2006/relationships/hyperlink" Target="https://www.freshwatersystems.com/products/3-8-od-lldpe-polyethylene-tubing-500-ft-rol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credits:</a:t>
            </a:r>
          </a:p>
          <a:p>
            <a:endParaRPr lang="en-US" dirty="0"/>
          </a:p>
          <a:p>
            <a:r>
              <a:rPr lang="en-US" dirty="0">
                <a:hlinkClick r:id="rId3"/>
              </a:rPr>
              <a:t>https://www.uline.com/Product/Detail/S-12827/Uline-Stretch-Wrap/Economy-Stretch-Wrap-Cast-80-gauge-18-x-1500</a:t>
            </a:r>
            <a:endParaRPr lang="en-US" dirty="0">
              <a:hlinkClick r:id="rId4"/>
            </a:endParaRPr>
          </a:p>
          <a:p>
            <a:r>
              <a:rPr lang="en-US" dirty="0">
                <a:hlinkClick r:id="rId4"/>
              </a:rPr>
              <a:t>https://www.freshwatersystems.com/products/3-8-od-lldpe-polyethylene-tubing-500-ft-roll</a:t>
            </a:r>
            <a:endParaRPr lang="en-US" dirty="0">
              <a:hlinkClick r:id="rId5"/>
            </a:endParaRPr>
          </a:p>
          <a:p>
            <a:r>
              <a:rPr lang="en-US" dirty="0">
                <a:hlinkClick r:id="rId5"/>
              </a:rPr>
              <a:t>https://www.hillnmarkes.com/</a:t>
            </a:r>
            <a:endParaRPr lang="en-US" dirty="0">
              <a:hlinkClick r:id="rId6"/>
            </a:endParaRPr>
          </a:p>
          <a:p>
            <a:r>
              <a:rPr lang="en-US" dirty="0">
                <a:hlinkClick r:id="rId6"/>
              </a:rPr>
              <a:t>http://www.blspolymers.com/LLDPE.htm</a:t>
            </a:r>
            <a:endParaRPr lang="en-US" dirty="0"/>
          </a:p>
          <a:p>
            <a:endParaRPr lang="en-US" dirty="0"/>
          </a:p>
        </p:txBody>
      </p:sp>
      <p:sp>
        <p:nvSpPr>
          <p:cNvPr id="4" name="Slide Number Placeholder 3"/>
          <p:cNvSpPr>
            <a:spLocks noGrp="1"/>
          </p:cNvSpPr>
          <p:nvPr>
            <p:ph type="sldNum" sz="quarter" idx="10"/>
          </p:nvPr>
        </p:nvSpPr>
        <p:spPr/>
        <p:txBody>
          <a:bodyPr/>
          <a:lstStyle/>
          <a:p>
            <a:fld id="{A7726E52-79DF-1742-BB7A-53D58EC4FE96}" type="slidenum">
              <a:rPr lang="en-US" smtClean="0"/>
              <a:t>6</a:t>
            </a:fld>
            <a:endParaRPr lang="en-US" dirty="0"/>
          </a:p>
        </p:txBody>
      </p:sp>
    </p:spTree>
    <p:extLst>
      <p:ext uri="{BB962C8B-B14F-4D97-AF65-F5344CB8AC3E}">
        <p14:creationId xmlns:p14="http://schemas.microsoft.com/office/powerpoint/2010/main" val="367867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26E52-79DF-1742-BB7A-53D58EC4FE96}" type="slidenum">
              <a:rPr lang="en-US" smtClean="0"/>
              <a:t>7</a:t>
            </a:fld>
            <a:endParaRPr lang="en-US" dirty="0"/>
          </a:p>
        </p:txBody>
      </p:sp>
    </p:spTree>
    <p:extLst>
      <p:ext uri="{BB962C8B-B14F-4D97-AF65-F5344CB8AC3E}">
        <p14:creationId xmlns:p14="http://schemas.microsoft.com/office/powerpoint/2010/main" val="380882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26E52-79DF-1742-BB7A-53D58EC4FE96}" type="slidenum">
              <a:rPr lang="en-US" smtClean="0"/>
              <a:t>8</a:t>
            </a:fld>
            <a:endParaRPr lang="en-US" dirty="0"/>
          </a:p>
        </p:txBody>
      </p:sp>
    </p:spTree>
    <p:extLst>
      <p:ext uri="{BB962C8B-B14F-4D97-AF65-F5344CB8AC3E}">
        <p14:creationId xmlns:p14="http://schemas.microsoft.com/office/powerpoint/2010/main" val="24839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50E72-87A1-4481-8BCD-D75DD772628E}" type="slidenum">
              <a:rPr lang="en-US" smtClean="0"/>
              <a:t>9</a:t>
            </a:fld>
            <a:endParaRPr lang="en-US"/>
          </a:p>
        </p:txBody>
      </p:sp>
    </p:spTree>
    <p:extLst>
      <p:ext uri="{BB962C8B-B14F-4D97-AF65-F5344CB8AC3E}">
        <p14:creationId xmlns:p14="http://schemas.microsoft.com/office/powerpoint/2010/main" val="319783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A9AE7515-515B-4F41-98AE-421B6F165AAB}" type="slidenum">
              <a:rPr lang="en-US" smtClean="0"/>
              <a:t>11</a:t>
            </a:fld>
            <a:endParaRPr lang="en-US" dirty="0"/>
          </a:p>
        </p:txBody>
      </p:sp>
    </p:spTree>
    <p:extLst>
      <p:ext uri="{BB962C8B-B14F-4D97-AF65-F5344CB8AC3E}">
        <p14:creationId xmlns:p14="http://schemas.microsoft.com/office/powerpoint/2010/main" val="2807452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Circle">
    <p:spTree>
      <p:nvGrpSpPr>
        <p:cNvPr id="1" name=""/>
        <p:cNvGrpSpPr/>
        <p:nvPr/>
      </p:nvGrpSpPr>
      <p:grpSpPr>
        <a:xfrm>
          <a:off x="0" y="0"/>
          <a:ext cx="0" cy="0"/>
          <a:chOff x="0" y="0"/>
          <a:chExt cx="0" cy="0"/>
        </a:xfrm>
      </p:grpSpPr>
      <p:pic>
        <p:nvPicPr>
          <p:cNvPr id="4" name="Picture 3" descr="cover_circl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49524"/>
            <a:ext cx="5626608" cy="2791968"/>
          </a:xfrm>
          <a:prstGeom prst="rect">
            <a:avLst/>
          </a:prstGeom>
        </p:spPr>
      </p:pic>
      <p:sp>
        <p:nvSpPr>
          <p:cNvPr id="2" name="Title 1"/>
          <p:cNvSpPr>
            <a:spLocks noGrp="1"/>
          </p:cNvSpPr>
          <p:nvPr>
            <p:ph type="ctrTitle" hasCustomPrompt="1"/>
          </p:nvPr>
        </p:nvSpPr>
        <p:spPr>
          <a:xfrm>
            <a:off x="458788" y="1109807"/>
            <a:ext cx="8231187" cy="1215129"/>
          </a:xfrm>
        </p:spPr>
        <p:txBody>
          <a:bodyPr/>
          <a:lstStyle>
            <a:lvl1pPr>
              <a:defRPr sz="43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58789" y="2427690"/>
            <a:ext cx="4113212" cy="513958"/>
          </a:xfrm>
        </p:spPr>
        <p:txBody>
          <a:bodyPr/>
          <a:lstStyle>
            <a:lvl1pPr marL="0" indent="0" algn="l">
              <a:buNone/>
              <a:defRPr sz="1000" b="1" cap="all">
                <a:solidFill>
                  <a:srgbClr val="55565A"/>
                </a:solidFill>
              </a:defRPr>
            </a:lvl1pPr>
            <a:lvl2pPr marL="396720" indent="0" algn="ctr">
              <a:buNone/>
              <a:defRPr>
                <a:solidFill>
                  <a:schemeClr val="tx1">
                    <a:tint val="75000"/>
                  </a:schemeClr>
                </a:solidFill>
              </a:defRPr>
            </a:lvl2pPr>
            <a:lvl3pPr marL="793444" indent="0" algn="ctr">
              <a:buNone/>
              <a:defRPr>
                <a:solidFill>
                  <a:schemeClr val="tx1">
                    <a:tint val="75000"/>
                  </a:schemeClr>
                </a:solidFill>
              </a:defRPr>
            </a:lvl3pPr>
            <a:lvl4pPr marL="1190168" indent="0" algn="ctr">
              <a:buNone/>
              <a:defRPr>
                <a:solidFill>
                  <a:schemeClr val="tx1">
                    <a:tint val="75000"/>
                  </a:schemeClr>
                </a:solidFill>
              </a:defRPr>
            </a:lvl4pPr>
            <a:lvl5pPr marL="1586888" indent="0" algn="ctr">
              <a:buNone/>
              <a:defRPr>
                <a:solidFill>
                  <a:schemeClr val="tx1">
                    <a:tint val="75000"/>
                  </a:schemeClr>
                </a:solidFill>
              </a:defRPr>
            </a:lvl5pPr>
            <a:lvl6pPr marL="1983613" indent="0" algn="ctr">
              <a:buNone/>
              <a:defRPr>
                <a:solidFill>
                  <a:schemeClr val="tx1">
                    <a:tint val="75000"/>
                  </a:schemeClr>
                </a:solidFill>
              </a:defRPr>
            </a:lvl6pPr>
            <a:lvl7pPr marL="2380337" indent="0" algn="ctr">
              <a:buNone/>
              <a:defRPr>
                <a:solidFill>
                  <a:schemeClr val="tx1">
                    <a:tint val="75000"/>
                  </a:schemeClr>
                </a:solidFill>
              </a:defRPr>
            </a:lvl7pPr>
            <a:lvl8pPr marL="2777058" indent="0" algn="ctr">
              <a:buNone/>
              <a:defRPr>
                <a:solidFill>
                  <a:schemeClr val="tx1">
                    <a:tint val="75000"/>
                  </a:schemeClr>
                </a:solidFill>
              </a:defRPr>
            </a:lvl8pPr>
            <a:lvl9pPr marL="3173780" indent="0" algn="ctr">
              <a:buNone/>
              <a:defRPr>
                <a:solidFill>
                  <a:schemeClr val="tx1">
                    <a:tint val="75000"/>
                  </a:schemeClr>
                </a:solidFill>
              </a:defRPr>
            </a:lvl9pPr>
          </a:lstStyle>
          <a:p>
            <a:r>
              <a:rPr lang="en-US" dirty="0"/>
              <a:t>CLICK TO EDIT MASTER SUBTITLE STYLE</a:t>
            </a:r>
          </a:p>
        </p:txBody>
      </p:sp>
      <p:pic>
        <p:nvPicPr>
          <p:cNvPr id="7" name="Picture 6" descr="SA_LOGO_ONLINE_TAGLINE_SPOT_PO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7253" y="4761757"/>
            <a:ext cx="1969008" cy="1463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325" y="246705"/>
            <a:ext cx="1621936" cy="720816"/>
          </a:xfrm>
          <a:prstGeom prst="rect">
            <a:avLst/>
          </a:prstGeom>
        </p:spPr>
      </p:pic>
    </p:spTree>
    <p:extLst>
      <p:ext uri="{BB962C8B-B14F-4D97-AF65-F5344CB8AC3E}">
        <p14:creationId xmlns:p14="http://schemas.microsoft.com/office/powerpoint/2010/main" val="4823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Gree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798" y="191195"/>
            <a:ext cx="8263247" cy="512589"/>
          </a:xfrm>
        </p:spPr>
        <p:txBody>
          <a:bodyPr anchor="t"/>
          <a:lstStyle>
            <a:lvl1pPr algn="l">
              <a:defRPr sz="33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445798" y="724239"/>
            <a:ext cx="8263247" cy="513385"/>
          </a:xfrm>
        </p:spPr>
        <p:txBody>
          <a:bodyPr anchor="t"/>
          <a:lstStyle>
            <a:lvl1pPr marL="0" indent="0">
              <a:buNone/>
              <a:defRPr sz="2600">
                <a:solidFill>
                  <a:schemeClr val="bg1"/>
                </a:solidFill>
              </a:defRPr>
            </a:lvl1pPr>
            <a:lvl2pPr marL="396720" indent="0">
              <a:buNone/>
              <a:defRPr sz="1600">
                <a:solidFill>
                  <a:schemeClr val="tx1">
                    <a:tint val="75000"/>
                  </a:schemeClr>
                </a:solidFill>
              </a:defRPr>
            </a:lvl2pPr>
            <a:lvl3pPr marL="793444" indent="0">
              <a:buNone/>
              <a:defRPr sz="1400">
                <a:solidFill>
                  <a:schemeClr val="tx1">
                    <a:tint val="75000"/>
                  </a:schemeClr>
                </a:solidFill>
              </a:defRPr>
            </a:lvl3pPr>
            <a:lvl4pPr marL="1190168" indent="0">
              <a:buNone/>
              <a:defRPr sz="1200">
                <a:solidFill>
                  <a:schemeClr val="tx1">
                    <a:tint val="75000"/>
                  </a:schemeClr>
                </a:solidFill>
              </a:defRPr>
            </a:lvl4pPr>
            <a:lvl5pPr marL="1586888" indent="0">
              <a:buNone/>
              <a:defRPr sz="1200">
                <a:solidFill>
                  <a:schemeClr val="tx1">
                    <a:tint val="75000"/>
                  </a:schemeClr>
                </a:solidFill>
              </a:defRPr>
            </a:lvl5pPr>
            <a:lvl6pPr marL="1983613" indent="0">
              <a:buNone/>
              <a:defRPr sz="1200">
                <a:solidFill>
                  <a:schemeClr val="tx1">
                    <a:tint val="75000"/>
                  </a:schemeClr>
                </a:solidFill>
              </a:defRPr>
            </a:lvl6pPr>
            <a:lvl7pPr marL="2380337" indent="0">
              <a:buNone/>
              <a:defRPr sz="1200">
                <a:solidFill>
                  <a:schemeClr val="tx1">
                    <a:tint val="75000"/>
                  </a:schemeClr>
                </a:solidFill>
              </a:defRPr>
            </a:lvl7pPr>
            <a:lvl8pPr marL="2777058" indent="0">
              <a:buNone/>
              <a:defRPr sz="1200">
                <a:solidFill>
                  <a:schemeClr val="tx1">
                    <a:tint val="75000"/>
                  </a:schemeClr>
                </a:solidFill>
              </a:defRPr>
            </a:lvl8pPr>
            <a:lvl9pPr marL="3173780" indent="0">
              <a:buNone/>
              <a:defRPr sz="12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445798" y="2510033"/>
            <a:ext cx="8263247" cy="2152505"/>
          </a:xfrm>
        </p:spPr>
        <p:txBody>
          <a:bodyPr vert="horz" lIns="0" tIns="39673" rIns="0" bIns="39673" rtlCol="0" anchor="t">
            <a:noAutofit/>
          </a:bodyPr>
          <a:lstStyle>
            <a:lvl1pPr marL="0" indent="0">
              <a:buNone/>
              <a:defRPr lang="en-US" sz="177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sp>
        <p:nvSpPr>
          <p:cNvPr id="17" name="TextBox 16"/>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8"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9"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20" name="Straight Connector 19"/>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308021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798" y="191195"/>
            <a:ext cx="8263247" cy="512589"/>
          </a:xfrm>
        </p:spPr>
        <p:txBody>
          <a:bodyPr anchor="t"/>
          <a:lstStyle>
            <a:lvl1pPr algn="l">
              <a:defRPr sz="33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445798" y="724239"/>
            <a:ext cx="8263247" cy="513385"/>
          </a:xfrm>
        </p:spPr>
        <p:txBody>
          <a:bodyPr anchor="t"/>
          <a:lstStyle>
            <a:lvl1pPr marL="0" indent="0">
              <a:buNone/>
              <a:defRPr sz="2600">
                <a:solidFill>
                  <a:schemeClr val="bg1"/>
                </a:solidFill>
              </a:defRPr>
            </a:lvl1pPr>
            <a:lvl2pPr marL="396720" indent="0">
              <a:buNone/>
              <a:defRPr sz="1600">
                <a:solidFill>
                  <a:schemeClr val="tx1">
                    <a:tint val="75000"/>
                  </a:schemeClr>
                </a:solidFill>
              </a:defRPr>
            </a:lvl2pPr>
            <a:lvl3pPr marL="793444" indent="0">
              <a:buNone/>
              <a:defRPr sz="1400">
                <a:solidFill>
                  <a:schemeClr val="tx1">
                    <a:tint val="75000"/>
                  </a:schemeClr>
                </a:solidFill>
              </a:defRPr>
            </a:lvl3pPr>
            <a:lvl4pPr marL="1190168" indent="0">
              <a:buNone/>
              <a:defRPr sz="1200">
                <a:solidFill>
                  <a:schemeClr val="tx1">
                    <a:tint val="75000"/>
                  </a:schemeClr>
                </a:solidFill>
              </a:defRPr>
            </a:lvl4pPr>
            <a:lvl5pPr marL="1586888" indent="0">
              <a:buNone/>
              <a:defRPr sz="1200">
                <a:solidFill>
                  <a:schemeClr val="tx1">
                    <a:tint val="75000"/>
                  </a:schemeClr>
                </a:solidFill>
              </a:defRPr>
            </a:lvl5pPr>
            <a:lvl6pPr marL="1983613" indent="0">
              <a:buNone/>
              <a:defRPr sz="1200">
                <a:solidFill>
                  <a:schemeClr val="tx1">
                    <a:tint val="75000"/>
                  </a:schemeClr>
                </a:solidFill>
              </a:defRPr>
            </a:lvl6pPr>
            <a:lvl7pPr marL="2380337" indent="0">
              <a:buNone/>
              <a:defRPr sz="1200">
                <a:solidFill>
                  <a:schemeClr val="tx1">
                    <a:tint val="75000"/>
                  </a:schemeClr>
                </a:solidFill>
              </a:defRPr>
            </a:lvl7pPr>
            <a:lvl8pPr marL="2777058" indent="0">
              <a:buNone/>
              <a:defRPr sz="1200">
                <a:solidFill>
                  <a:schemeClr val="tx1">
                    <a:tint val="75000"/>
                  </a:schemeClr>
                </a:solidFill>
              </a:defRPr>
            </a:lvl8pPr>
            <a:lvl9pPr marL="3173780" indent="0">
              <a:buNone/>
              <a:defRPr sz="12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445798" y="2510033"/>
            <a:ext cx="8263247" cy="2152505"/>
          </a:xfrm>
        </p:spPr>
        <p:txBody>
          <a:bodyPr vert="horz" lIns="0" tIns="39673" rIns="0" bIns="39673" rtlCol="0" anchor="t">
            <a:noAutofit/>
          </a:bodyPr>
          <a:lstStyle>
            <a:lvl1pPr marL="0" indent="0">
              <a:buNone/>
              <a:defRPr lang="en-US" sz="177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sp>
        <p:nvSpPr>
          <p:cNvPr id="17" name="TextBox 16"/>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8"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9"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20" name="Straight Connector 19"/>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1092773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Dark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798" y="191195"/>
            <a:ext cx="8263247" cy="512589"/>
          </a:xfrm>
        </p:spPr>
        <p:txBody>
          <a:bodyPr anchor="t"/>
          <a:lstStyle>
            <a:lvl1pPr algn="l">
              <a:defRPr sz="33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445798" y="724239"/>
            <a:ext cx="8263247" cy="513385"/>
          </a:xfrm>
        </p:spPr>
        <p:txBody>
          <a:bodyPr anchor="t"/>
          <a:lstStyle>
            <a:lvl1pPr marL="0" indent="0">
              <a:buNone/>
              <a:defRPr sz="2600">
                <a:solidFill>
                  <a:schemeClr val="bg1"/>
                </a:solidFill>
              </a:defRPr>
            </a:lvl1pPr>
            <a:lvl2pPr marL="396720" indent="0">
              <a:buNone/>
              <a:defRPr sz="1600">
                <a:solidFill>
                  <a:schemeClr val="tx1">
                    <a:tint val="75000"/>
                  </a:schemeClr>
                </a:solidFill>
              </a:defRPr>
            </a:lvl2pPr>
            <a:lvl3pPr marL="793444" indent="0">
              <a:buNone/>
              <a:defRPr sz="1400">
                <a:solidFill>
                  <a:schemeClr val="tx1">
                    <a:tint val="75000"/>
                  </a:schemeClr>
                </a:solidFill>
              </a:defRPr>
            </a:lvl3pPr>
            <a:lvl4pPr marL="1190168" indent="0">
              <a:buNone/>
              <a:defRPr sz="1200">
                <a:solidFill>
                  <a:schemeClr val="tx1">
                    <a:tint val="75000"/>
                  </a:schemeClr>
                </a:solidFill>
              </a:defRPr>
            </a:lvl4pPr>
            <a:lvl5pPr marL="1586888" indent="0">
              <a:buNone/>
              <a:defRPr sz="1200">
                <a:solidFill>
                  <a:schemeClr val="tx1">
                    <a:tint val="75000"/>
                  </a:schemeClr>
                </a:solidFill>
              </a:defRPr>
            </a:lvl5pPr>
            <a:lvl6pPr marL="1983613" indent="0">
              <a:buNone/>
              <a:defRPr sz="1200">
                <a:solidFill>
                  <a:schemeClr val="tx1">
                    <a:tint val="75000"/>
                  </a:schemeClr>
                </a:solidFill>
              </a:defRPr>
            </a:lvl6pPr>
            <a:lvl7pPr marL="2380337" indent="0">
              <a:buNone/>
              <a:defRPr sz="1200">
                <a:solidFill>
                  <a:schemeClr val="tx1">
                    <a:tint val="75000"/>
                  </a:schemeClr>
                </a:solidFill>
              </a:defRPr>
            </a:lvl7pPr>
            <a:lvl8pPr marL="2777058" indent="0">
              <a:buNone/>
              <a:defRPr sz="1200">
                <a:solidFill>
                  <a:schemeClr val="tx1">
                    <a:tint val="75000"/>
                  </a:schemeClr>
                </a:solidFill>
              </a:defRPr>
            </a:lvl8pPr>
            <a:lvl9pPr marL="3173780" indent="0">
              <a:buNone/>
              <a:defRPr sz="12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445798" y="2510033"/>
            <a:ext cx="8263247" cy="2152505"/>
          </a:xfrm>
        </p:spPr>
        <p:txBody>
          <a:bodyPr vert="horz" lIns="0" tIns="39673" rIns="0" bIns="39673" rtlCol="0" anchor="t">
            <a:noAutofit/>
          </a:bodyPr>
          <a:lstStyle>
            <a:lvl1pPr marL="0" indent="0">
              <a:buNone/>
              <a:defRPr lang="en-US" sz="177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sp>
        <p:nvSpPr>
          <p:cNvPr id="17" name="TextBox 16"/>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8"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9"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20" name="Straight Connector 19"/>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4117162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Dark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798" y="191195"/>
            <a:ext cx="8263247" cy="512589"/>
          </a:xfrm>
        </p:spPr>
        <p:txBody>
          <a:bodyPr anchor="t"/>
          <a:lstStyle>
            <a:lvl1pPr algn="l">
              <a:defRPr sz="33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445798" y="724239"/>
            <a:ext cx="8263247" cy="513385"/>
          </a:xfrm>
        </p:spPr>
        <p:txBody>
          <a:bodyPr anchor="t"/>
          <a:lstStyle>
            <a:lvl1pPr marL="0" indent="0">
              <a:buNone/>
              <a:defRPr sz="2600">
                <a:solidFill>
                  <a:schemeClr val="bg1"/>
                </a:solidFill>
              </a:defRPr>
            </a:lvl1pPr>
            <a:lvl2pPr marL="396720" indent="0">
              <a:buNone/>
              <a:defRPr sz="1600">
                <a:solidFill>
                  <a:schemeClr val="tx1">
                    <a:tint val="75000"/>
                  </a:schemeClr>
                </a:solidFill>
              </a:defRPr>
            </a:lvl2pPr>
            <a:lvl3pPr marL="793444" indent="0">
              <a:buNone/>
              <a:defRPr sz="1400">
                <a:solidFill>
                  <a:schemeClr val="tx1">
                    <a:tint val="75000"/>
                  </a:schemeClr>
                </a:solidFill>
              </a:defRPr>
            </a:lvl3pPr>
            <a:lvl4pPr marL="1190168" indent="0">
              <a:buNone/>
              <a:defRPr sz="1200">
                <a:solidFill>
                  <a:schemeClr val="tx1">
                    <a:tint val="75000"/>
                  </a:schemeClr>
                </a:solidFill>
              </a:defRPr>
            </a:lvl4pPr>
            <a:lvl5pPr marL="1586888" indent="0">
              <a:buNone/>
              <a:defRPr sz="1200">
                <a:solidFill>
                  <a:schemeClr val="tx1">
                    <a:tint val="75000"/>
                  </a:schemeClr>
                </a:solidFill>
              </a:defRPr>
            </a:lvl5pPr>
            <a:lvl6pPr marL="1983613" indent="0">
              <a:buNone/>
              <a:defRPr sz="1200">
                <a:solidFill>
                  <a:schemeClr val="tx1">
                    <a:tint val="75000"/>
                  </a:schemeClr>
                </a:solidFill>
              </a:defRPr>
            </a:lvl6pPr>
            <a:lvl7pPr marL="2380337" indent="0">
              <a:buNone/>
              <a:defRPr sz="1200">
                <a:solidFill>
                  <a:schemeClr val="tx1">
                    <a:tint val="75000"/>
                  </a:schemeClr>
                </a:solidFill>
              </a:defRPr>
            </a:lvl7pPr>
            <a:lvl8pPr marL="2777058" indent="0">
              <a:buNone/>
              <a:defRPr sz="1200">
                <a:solidFill>
                  <a:schemeClr val="tx1">
                    <a:tint val="75000"/>
                  </a:schemeClr>
                </a:solidFill>
              </a:defRPr>
            </a:lvl8pPr>
            <a:lvl9pPr marL="3173780" indent="0">
              <a:buNone/>
              <a:defRPr sz="12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445798" y="2510033"/>
            <a:ext cx="8263247" cy="2152505"/>
          </a:xfrm>
        </p:spPr>
        <p:txBody>
          <a:bodyPr vert="horz" lIns="0" tIns="39673" rIns="0" bIns="39673" rtlCol="0" anchor="t">
            <a:noAutofit/>
          </a:bodyPr>
          <a:lstStyle>
            <a:lvl1pPr marL="0" indent="0">
              <a:buNone/>
              <a:defRPr lang="en-US" sz="177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sp>
        <p:nvSpPr>
          <p:cNvPr id="17" name="TextBox 16"/>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8"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9"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20" name="Straight Connector 19"/>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609030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Half Image with Content">
    <p:spTree>
      <p:nvGrpSpPr>
        <p:cNvPr id="1" name=""/>
        <p:cNvGrpSpPr/>
        <p:nvPr/>
      </p:nvGrpSpPr>
      <p:grpSpPr>
        <a:xfrm>
          <a:off x="0" y="0"/>
          <a:ext cx="0" cy="0"/>
          <a:chOff x="0" y="0"/>
          <a:chExt cx="0" cy="0"/>
        </a:xfrm>
      </p:grpSpPr>
      <p:sp>
        <p:nvSpPr>
          <p:cNvPr id="6" name="Parallelogram 5"/>
          <p:cNvSpPr/>
          <p:nvPr/>
        </p:nvSpPr>
        <p:spPr>
          <a:xfrm>
            <a:off x="3432099" y="4"/>
            <a:ext cx="5711902" cy="5148146"/>
          </a:xfrm>
          <a:custGeom>
            <a:avLst/>
            <a:gdLst>
              <a:gd name="connsiteX0" fmla="*/ 0 w 5711902"/>
              <a:gd name="connsiteY0" fmla="*/ 6858000 h 6858000"/>
              <a:gd name="connsiteX1" fmla="*/ 1496118 w 5711902"/>
              <a:gd name="connsiteY1" fmla="*/ 0 h 6858000"/>
              <a:gd name="connsiteX2" fmla="*/ 5711902 w 5711902"/>
              <a:gd name="connsiteY2" fmla="*/ 0 h 6858000"/>
              <a:gd name="connsiteX3" fmla="*/ 4215784 w 5711902"/>
              <a:gd name="connsiteY3" fmla="*/ 6858000 h 6858000"/>
              <a:gd name="connsiteX4" fmla="*/ 0 w 5711902"/>
              <a:gd name="connsiteY4" fmla="*/ 6858000 h 6858000"/>
              <a:gd name="connsiteX0" fmla="*/ 0 w 5711902"/>
              <a:gd name="connsiteY0" fmla="*/ 6858000 h 6864195"/>
              <a:gd name="connsiteX1" fmla="*/ 1496118 w 5711902"/>
              <a:gd name="connsiteY1" fmla="*/ 0 h 6864195"/>
              <a:gd name="connsiteX2" fmla="*/ 5711902 w 5711902"/>
              <a:gd name="connsiteY2" fmla="*/ 0 h 6864195"/>
              <a:gd name="connsiteX3" fmla="*/ 5708808 w 5711902"/>
              <a:gd name="connsiteY3" fmla="*/ 6864195 h 6864195"/>
              <a:gd name="connsiteX4" fmla="*/ 0 w 5711902"/>
              <a:gd name="connsiteY4" fmla="*/ 6858000 h 686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902" h="6864195">
                <a:moveTo>
                  <a:pt x="0" y="6858000"/>
                </a:moveTo>
                <a:lnTo>
                  <a:pt x="1496118" y="0"/>
                </a:lnTo>
                <a:lnTo>
                  <a:pt x="5711902" y="0"/>
                </a:lnTo>
                <a:cubicBezTo>
                  <a:pt x="5710871" y="2288065"/>
                  <a:pt x="5709839" y="4576130"/>
                  <a:pt x="5708808" y="6864195"/>
                </a:cubicBezTo>
                <a:lnTo>
                  <a:pt x="0" y="6858000"/>
                </a:lnTo>
                <a:close/>
              </a:path>
            </a:pathLst>
          </a:custGeom>
          <a:gradFill flip="none" rotWithShape="1">
            <a:gsLst>
              <a:gs pos="10000">
                <a:schemeClr val="bg2"/>
              </a:gs>
              <a:gs pos="90000">
                <a:schemeClr val="tx2"/>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345" tIns="39673" rIns="79345" bIns="39673" numCol="1" spcCol="0" rtlCol="0" fromWordArt="0" anchor="ctr" anchorCtr="0" forceAA="0" compatLnSpc="1">
            <a:prstTxWarp prst="textNoShape">
              <a:avLst/>
            </a:prstTxWarp>
            <a:noAutofit/>
          </a:bodyPr>
          <a:lstStyle/>
          <a:p>
            <a:pPr defTabSz="396720" eaLnBrk="1" fontAlgn="auto" hangingPunct="1">
              <a:spcBef>
                <a:spcPts val="0"/>
              </a:spcBef>
              <a:spcAft>
                <a:spcPts val="0"/>
              </a:spcAft>
            </a:pPr>
            <a:endParaRPr lang="en-US" sz="1600" dirty="0">
              <a:solidFill>
                <a:prstClr val="white"/>
              </a:solidFill>
              <a:latin typeface="Trebuchet MS"/>
            </a:endParaRPr>
          </a:p>
        </p:txBody>
      </p:sp>
      <p:sp>
        <p:nvSpPr>
          <p:cNvPr id="8" name="Picture Placeholder 7"/>
          <p:cNvSpPr>
            <a:spLocks noGrp="1"/>
          </p:cNvSpPr>
          <p:nvPr>
            <p:ph type="pic" sz="quarter" idx="10"/>
          </p:nvPr>
        </p:nvSpPr>
        <p:spPr>
          <a:xfrm>
            <a:off x="-137" y="0"/>
            <a:ext cx="4943844" cy="5143500"/>
          </a:xfrm>
          <a:custGeom>
            <a:avLst/>
            <a:gdLst>
              <a:gd name="connsiteX0" fmla="*/ 0 w 4930775"/>
              <a:gd name="connsiteY0" fmla="*/ 6858000 h 6858000"/>
              <a:gd name="connsiteX1" fmla="*/ 1474302 w 4930775"/>
              <a:gd name="connsiteY1" fmla="*/ 0 h 6858000"/>
              <a:gd name="connsiteX2" fmla="*/ 4930775 w 4930775"/>
              <a:gd name="connsiteY2" fmla="*/ 0 h 6858000"/>
              <a:gd name="connsiteX3" fmla="*/ 3456473 w 4930775"/>
              <a:gd name="connsiteY3" fmla="*/ 6858000 h 6858000"/>
              <a:gd name="connsiteX4" fmla="*/ 0 w 4930775"/>
              <a:gd name="connsiteY4" fmla="*/ 6858000 h 6858000"/>
              <a:gd name="connsiteX0" fmla="*/ 137 w 4930912"/>
              <a:gd name="connsiteY0" fmla="*/ 6858000 h 6858000"/>
              <a:gd name="connsiteX1" fmla="*/ 0 w 4930912"/>
              <a:gd name="connsiteY1" fmla="*/ 6195 h 6858000"/>
              <a:gd name="connsiteX2" fmla="*/ 4930912 w 4930912"/>
              <a:gd name="connsiteY2" fmla="*/ 0 h 6858000"/>
              <a:gd name="connsiteX3" fmla="*/ 3456610 w 4930912"/>
              <a:gd name="connsiteY3" fmla="*/ 6858000 h 6858000"/>
              <a:gd name="connsiteX4" fmla="*/ 137 w 4930912"/>
              <a:gd name="connsiteY4" fmla="*/ 6858000 h 6858000"/>
              <a:gd name="connsiteX0" fmla="*/ 137 w 4930912"/>
              <a:gd name="connsiteY0" fmla="*/ 6858000 h 6858000"/>
              <a:gd name="connsiteX1" fmla="*/ 0 w 4930912"/>
              <a:gd name="connsiteY1" fmla="*/ 6195 h 6858000"/>
              <a:gd name="connsiteX2" fmla="*/ 4930912 w 4930912"/>
              <a:gd name="connsiteY2" fmla="*/ 0 h 6858000"/>
              <a:gd name="connsiteX3" fmla="*/ 3438025 w 4930912"/>
              <a:gd name="connsiteY3" fmla="*/ 6858000 h 6858000"/>
              <a:gd name="connsiteX4" fmla="*/ 137 w 4930912"/>
              <a:gd name="connsiteY4" fmla="*/ 6858000 h 6858000"/>
              <a:gd name="connsiteX0" fmla="*/ 137 w 4930912"/>
              <a:gd name="connsiteY0" fmla="*/ 6858000 h 6858000"/>
              <a:gd name="connsiteX1" fmla="*/ 0 w 4930912"/>
              <a:gd name="connsiteY1" fmla="*/ 0 h 6858000"/>
              <a:gd name="connsiteX2" fmla="*/ 4930912 w 4930912"/>
              <a:gd name="connsiteY2" fmla="*/ 0 h 6858000"/>
              <a:gd name="connsiteX3" fmla="*/ 3438025 w 4930912"/>
              <a:gd name="connsiteY3" fmla="*/ 6858000 h 6858000"/>
              <a:gd name="connsiteX4" fmla="*/ 137 w 49309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912" h="6858000">
                <a:moveTo>
                  <a:pt x="137" y="6858000"/>
                </a:moveTo>
                <a:cubicBezTo>
                  <a:pt x="91" y="4574065"/>
                  <a:pt x="46" y="2283935"/>
                  <a:pt x="0" y="0"/>
                </a:cubicBezTo>
                <a:lnTo>
                  <a:pt x="4930912" y="0"/>
                </a:lnTo>
                <a:lnTo>
                  <a:pt x="3438025" y="6858000"/>
                </a:lnTo>
                <a:lnTo>
                  <a:pt x="137" y="6858000"/>
                </a:lnTo>
                <a:close/>
              </a:path>
            </a:pathLst>
          </a:custGeom>
          <a:solidFill>
            <a:schemeClr val="bg1">
              <a:lumMod val="95000"/>
            </a:schemeClr>
          </a:solidFill>
        </p:spPr>
        <p:txBody>
          <a:bodyPr/>
          <a:lstStyle>
            <a:lvl1pPr marL="0" indent="0">
              <a:buNone/>
              <a:defRPr/>
            </a:lvl1pPr>
          </a:lstStyle>
          <a:p>
            <a:r>
              <a:rPr lang="en-US"/>
              <a:t>Click icon to add picture</a:t>
            </a:r>
            <a:endParaRPr lang="en-US" dirty="0"/>
          </a:p>
        </p:txBody>
      </p:sp>
      <p:sp>
        <p:nvSpPr>
          <p:cNvPr id="9" name="Content Placeholder 3"/>
          <p:cNvSpPr>
            <a:spLocks noGrp="1"/>
          </p:cNvSpPr>
          <p:nvPr>
            <p:ph sz="quarter" idx="11"/>
          </p:nvPr>
        </p:nvSpPr>
        <p:spPr>
          <a:xfrm>
            <a:off x="4921886" y="1102723"/>
            <a:ext cx="3787149" cy="1961388"/>
          </a:xfrm>
        </p:spPr>
        <p:txBody>
          <a:bodyPr vert="horz" lIns="0" tIns="39673" rIns="0" bIns="39673" rtlCol="0" anchor="t">
            <a:noAutofit/>
          </a:bodyPr>
          <a:lstStyle>
            <a:lvl1pPr marL="0" indent="0">
              <a:buFont typeface="Arial"/>
              <a:buNone/>
              <a:defRPr lang="en-US" sz="1700" dirty="0" smtClean="0">
                <a:solidFill>
                  <a:schemeClr val="bg1"/>
                </a:solidFill>
                <a:latin typeface="+mj-lt"/>
                <a:ea typeface="+mj-ea"/>
                <a:cs typeface="+mj-cs"/>
              </a:defRPr>
            </a:lvl1pPr>
          </a:lstStyle>
          <a:p>
            <a:pPr lvl="0">
              <a:spcBef>
                <a:spcPct val="0"/>
              </a:spcBef>
            </a:pPr>
            <a:r>
              <a:rPr lang="en-US"/>
              <a:t>Click to edit Master text styles</a:t>
            </a:r>
          </a:p>
        </p:txBody>
      </p:sp>
    </p:spTree>
    <p:extLst>
      <p:ext uri="{BB962C8B-B14F-4D97-AF65-F5344CB8AC3E}">
        <p14:creationId xmlns:p14="http://schemas.microsoft.com/office/powerpoint/2010/main" val="1761986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Content Full Imag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9144000" cy="5143500"/>
          </a:xfrm>
          <a:solidFill>
            <a:schemeClr val="tx1">
              <a:lumMod val="20000"/>
              <a:lumOff val="80000"/>
            </a:schemeClr>
          </a:solidFill>
        </p:spPr>
        <p:txBody>
          <a:bodyPr/>
          <a:lstStyle>
            <a:lvl1pPr marL="0" indent="0">
              <a:buNone/>
              <a:defRPr/>
            </a:lvl1pPr>
          </a:lstStyle>
          <a:p>
            <a:r>
              <a:rPr lang="en-US"/>
              <a:t>Click icon to add picture</a:t>
            </a:r>
            <a:endParaRPr lang="en-US" dirty="0"/>
          </a:p>
        </p:txBody>
      </p:sp>
      <p:sp>
        <p:nvSpPr>
          <p:cNvPr id="4" name="Content Placeholder 3"/>
          <p:cNvSpPr>
            <a:spLocks noGrp="1"/>
          </p:cNvSpPr>
          <p:nvPr>
            <p:ph sz="quarter" idx="11"/>
          </p:nvPr>
        </p:nvSpPr>
        <p:spPr>
          <a:xfrm>
            <a:off x="4921886" y="1102723"/>
            <a:ext cx="3787149" cy="1961388"/>
          </a:xfrm>
        </p:spPr>
        <p:txBody>
          <a:bodyPr vert="horz" lIns="0" tIns="39673" rIns="0" bIns="39673" rtlCol="0" anchor="t">
            <a:noAutofit/>
          </a:bodyPr>
          <a:lstStyle>
            <a:lvl1pPr marL="0" indent="0">
              <a:buNone/>
              <a:defRPr lang="en-US" sz="1700" dirty="0" smtClean="0">
                <a:solidFill>
                  <a:schemeClr val="bg1"/>
                </a:solidFill>
                <a:latin typeface="+mj-lt"/>
                <a:ea typeface="+mj-ea"/>
                <a:cs typeface="+mj-cs"/>
              </a:defRPr>
            </a:lvl1pPr>
          </a:lstStyle>
          <a:p>
            <a:pPr lvl="0">
              <a:spcBef>
                <a:spcPct val="0"/>
              </a:spcBef>
            </a:pPr>
            <a:r>
              <a:rPr lang="en-US"/>
              <a:t>Click to edit Master text styles</a:t>
            </a:r>
          </a:p>
        </p:txBody>
      </p:sp>
      <p:sp>
        <p:nvSpPr>
          <p:cNvPr id="5" name="Title 4"/>
          <p:cNvSpPr>
            <a:spLocks noGrp="1"/>
          </p:cNvSpPr>
          <p:nvPr>
            <p:ph type="title"/>
          </p:nvPr>
        </p:nvSpPr>
        <p:spPr>
          <a:xfrm>
            <a:off x="444813" y="206004"/>
            <a:ext cx="8264215" cy="618166"/>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5017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Gradient">
    <p:bg>
      <p:bgPr>
        <a:gradFill flip="none" rotWithShape="1">
          <a:gsLst>
            <a:gs pos="10000">
              <a:schemeClr val="bg2"/>
            </a:gs>
            <a:gs pos="90000">
              <a:schemeClr val="tx2"/>
            </a:gs>
          </a:gsLst>
          <a:lin ang="189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813" y="206007"/>
            <a:ext cx="8264215" cy="4115119"/>
          </a:xfrm>
        </p:spPr>
        <p:txBody>
          <a:bodyPr/>
          <a:lstStyle>
            <a:lvl1pPr>
              <a:defRPr sz="5200">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r>
              <a:rPr lang="en-US" dirty="0">
                <a:latin typeface="Trebuchet MS"/>
              </a:rPr>
              <a:t>27/10/2014</a:t>
            </a:r>
          </a:p>
        </p:txBody>
      </p:sp>
      <p:sp>
        <p:nvSpPr>
          <p:cNvPr id="4" name="Footer Placeholder 3"/>
          <p:cNvSpPr>
            <a:spLocks noGrp="1"/>
          </p:cNvSpPr>
          <p:nvPr>
            <p:ph type="ftr" sz="quarter" idx="11"/>
          </p:nvPr>
        </p:nvSpPr>
        <p:spPr/>
        <p:txBody>
          <a:bodyPr/>
          <a:lstStyle>
            <a:lvl1pPr>
              <a:defRPr>
                <a:solidFill>
                  <a:srgbClr val="FFFFFF"/>
                </a:solidFill>
              </a:defRPr>
            </a:lvl1pPr>
          </a:lstStyle>
          <a:p>
            <a:r>
              <a:rPr>
                <a:latin typeface="Trebuchet MS"/>
              </a:rPr>
              <a:t>Copyright note text (8pt)</a:t>
            </a:r>
            <a:endParaRPr dirty="0">
              <a:latin typeface="Trebuchet MS"/>
            </a:endParaRPr>
          </a:p>
        </p:txBody>
      </p:sp>
      <p:pic>
        <p:nvPicPr>
          <p:cNvPr id="5" name="Picture 4" descr="SA_LOGO_ONLINE_WORDMARK_SPOT_NE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44177" y="4807508"/>
            <a:ext cx="870326" cy="188917"/>
          </a:xfrm>
          <a:prstGeom prst="rect">
            <a:avLst/>
          </a:prstGeom>
        </p:spPr>
      </p:pic>
      <p:sp>
        <p:nvSpPr>
          <p:cNvPr id="6" name="TextBox 5"/>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cxnSp>
        <p:nvCxnSpPr>
          <p:cNvPr id="7" name="Straight Connector 6"/>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281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Hexagon">
    <p:spTree>
      <p:nvGrpSpPr>
        <p:cNvPr id="1" name=""/>
        <p:cNvGrpSpPr/>
        <p:nvPr/>
      </p:nvGrpSpPr>
      <p:grpSpPr>
        <a:xfrm>
          <a:off x="0" y="0"/>
          <a:ext cx="0" cy="0"/>
          <a:chOff x="0" y="0"/>
          <a:chExt cx="0" cy="0"/>
        </a:xfrm>
      </p:grpSpPr>
      <p:pic>
        <p:nvPicPr>
          <p:cNvPr id="4" name="Picture 3" descr="cover_hexagon.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 y="2676906"/>
            <a:ext cx="6303264" cy="3285744"/>
          </a:xfrm>
          <a:prstGeom prst="rect">
            <a:avLst/>
          </a:prstGeom>
        </p:spPr>
      </p:pic>
      <p:sp>
        <p:nvSpPr>
          <p:cNvPr id="2" name="Title 1"/>
          <p:cNvSpPr>
            <a:spLocks noGrp="1"/>
          </p:cNvSpPr>
          <p:nvPr>
            <p:ph type="ctrTitle" hasCustomPrompt="1"/>
          </p:nvPr>
        </p:nvSpPr>
        <p:spPr>
          <a:xfrm>
            <a:off x="458788" y="1030295"/>
            <a:ext cx="8231187" cy="1215129"/>
          </a:xfrm>
        </p:spPr>
        <p:txBody>
          <a:bodyPr/>
          <a:lstStyle>
            <a:lvl1pPr>
              <a:defRPr sz="43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58789" y="2427690"/>
            <a:ext cx="4113212" cy="513958"/>
          </a:xfrm>
        </p:spPr>
        <p:txBody>
          <a:bodyPr/>
          <a:lstStyle>
            <a:lvl1pPr marL="0" indent="0" algn="l">
              <a:buNone/>
              <a:defRPr sz="1000" b="1" cap="all">
                <a:solidFill>
                  <a:srgbClr val="55565A"/>
                </a:solidFill>
              </a:defRPr>
            </a:lvl1pPr>
            <a:lvl2pPr marL="396720" indent="0" algn="ctr">
              <a:buNone/>
              <a:defRPr>
                <a:solidFill>
                  <a:schemeClr val="tx1">
                    <a:tint val="75000"/>
                  </a:schemeClr>
                </a:solidFill>
              </a:defRPr>
            </a:lvl2pPr>
            <a:lvl3pPr marL="793444" indent="0" algn="ctr">
              <a:buNone/>
              <a:defRPr>
                <a:solidFill>
                  <a:schemeClr val="tx1">
                    <a:tint val="75000"/>
                  </a:schemeClr>
                </a:solidFill>
              </a:defRPr>
            </a:lvl3pPr>
            <a:lvl4pPr marL="1190168" indent="0" algn="ctr">
              <a:buNone/>
              <a:defRPr>
                <a:solidFill>
                  <a:schemeClr val="tx1">
                    <a:tint val="75000"/>
                  </a:schemeClr>
                </a:solidFill>
              </a:defRPr>
            </a:lvl4pPr>
            <a:lvl5pPr marL="1586888" indent="0" algn="ctr">
              <a:buNone/>
              <a:defRPr>
                <a:solidFill>
                  <a:schemeClr val="tx1">
                    <a:tint val="75000"/>
                  </a:schemeClr>
                </a:solidFill>
              </a:defRPr>
            </a:lvl5pPr>
            <a:lvl6pPr marL="1983613" indent="0" algn="ctr">
              <a:buNone/>
              <a:defRPr>
                <a:solidFill>
                  <a:schemeClr val="tx1">
                    <a:tint val="75000"/>
                  </a:schemeClr>
                </a:solidFill>
              </a:defRPr>
            </a:lvl6pPr>
            <a:lvl7pPr marL="2380337" indent="0" algn="ctr">
              <a:buNone/>
              <a:defRPr>
                <a:solidFill>
                  <a:schemeClr val="tx1">
                    <a:tint val="75000"/>
                  </a:schemeClr>
                </a:solidFill>
              </a:defRPr>
            </a:lvl7pPr>
            <a:lvl8pPr marL="2777058" indent="0" algn="ctr">
              <a:buNone/>
              <a:defRPr>
                <a:solidFill>
                  <a:schemeClr val="tx1">
                    <a:tint val="75000"/>
                  </a:schemeClr>
                </a:solidFill>
              </a:defRPr>
            </a:lvl8pPr>
            <a:lvl9pPr marL="3173780" indent="0" algn="ctr">
              <a:buNone/>
              <a:defRPr>
                <a:solidFill>
                  <a:schemeClr val="tx1">
                    <a:tint val="75000"/>
                  </a:schemeClr>
                </a:solidFill>
              </a:defRPr>
            </a:lvl9pPr>
          </a:lstStyle>
          <a:p>
            <a:r>
              <a:rPr lang="en-US" dirty="0"/>
              <a:t>CLICK TO EDIT MASTER SUBTITLE STYLE</a:t>
            </a:r>
          </a:p>
        </p:txBody>
      </p:sp>
      <p:pic>
        <p:nvPicPr>
          <p:cNvPr id="9" name="Picture 8" descr="SA_LOGO_ONLINE_TAGLINE_SPOT_PO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7253" y="4761757"/>
            <a:ext cx="1969008" cy="146304"/>
          </a:xfrm>
          <a:prstGeom prst="rect">
            <a:avLst/>
          </a:prstGeom>
        </p:spPr>
      </p:pic>
      <p:pic>
        <p:nvPicPr>
          <p:cNvPr id="12" name="Picture 11" descr="SA_PRINT_LOGO_MRKT_SPOT_P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06" y="246705"/>
            <a:ext cx="1957012" cy="606342"/>
          </a:xfrm>
          <a:prstGeom prst="rect">
            <a:avLst/>
          </a:prstGeom>
        </p:spPr>
      </p:pic>
    </p:spTree>
    <p:extLst>
      <p:ext uri="{BB962C8B-B14F-4D97-AF65-F5344CB8AC3E}">
        <p14:creationId xmlns:p14="http://schemas.microsoft.com/office/powerpoint/2010/main" val="12377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Triangle">
    <p:spTree>
      <p:nvGrpSpPr>
        <p:cNvPr id="1" name=""/>
        <p:cNvGrpSpPr/>
        <p:nvPr/>
      </p:nvGrpSpPr>
      <p:grpSpPr>
        <a:xfrm>
          <a:off x="0" y="0"/>
          <a:ext cx="0" cy="0"/>
          <a:chOff x="0" y="0"/>
          <a:chExt cx="0" cy="0"/>
        </a:xfrm>
      </p:grpSpPr>
      <p:pic>
        <p:nvPicPr>
          <p:cNvPr id="4" name="Picture 3" descr="cover_triangl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51660"/>
            <a:ext cx="7491984" cy="4389120"/>
          </a:xfrm>
          <a:prstGeom prst="rect">
            <a:avLst/>
          </a:prstGeom>
        </p:spPr>
      </p:pic>
      <p:sp>
        <p:nvSpPr>
          <p:cNvPr id="2" name="Title 1"/>
          <p:cNvSpPr>
            <a:spLocks noGrp="1"/>
          </p:cNvSpPr>
          <p:nvPr>
            <p:ph type="ctrTitle" hasCustomPrompt="1"/>
          </p:nvPr>
        </p:nvSpPr>
        <p:spPr>
          <a:xfrm>
            <a:off x="458788" y="1030295"/>
            <a:ext cx="8231187" cy="1215129"/>
          </a:xfrm>
        </p:spPr>
        <p:txBody>
          <a:bodyPr/>
          <a:lstStyle>
            <a:lvl1pPr>
              <a:defRPr sz="43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58792" y="2427690"/>
            <a:ext cx="4107017" cy="513958"/>
          </a:xfrm>
        </p:spPr>
        <p:txBody>
          <a:bodyPr/>
          <a:lstStyle>
            <a:lvl1pPr marL="0" indent="0" algn="l">
              <a:buNone/>
              <a:defRPr sz="1000" b="1" cap="all">
                <a:solidFill>
                  <a:srgbClr val="55565A"/>
                </a:solidFill>
              </a:defRPr>
            </a:lvl1pPr>
            <a:lvl2pPr marL="396720" indent="0" algn="ctr">
              <a:buNone/>
              <a:defRPr>
                <a:solidFill>
                  <a:schemeClr val="tx1">
                    <a:tint val="75000"/>
                  </a:schemeClr>
                </a:solidFill>
              </a:defRPr>
            </a:lvl2pPr>
            <a:lvl3pPr marL="793444" indent="0" algn="ctr">
              <a:buNone/>
              <a:defRPr>
                <a:solidFill>
                  <a:schemeClr val="tx1">
                    <a:tint val="75000"/>
                  </a:schemeClr>
                </a:solidFill>
              </a:defRPr>
            </a:lvl3pPr>
            <a:lvl4pPr marL="1190168" indent="0" algn="ctr">
              <a:buNone/>
              <a:defRPr>
                <a:solidFill>
                  <a:schemeClr val="tx1">
                    <a:tint val="75000"/>
                  </a:schemeClr>
                </a:solidFill>
              </a:defRPr>
            </a:lvl4pPr>
            <a:lvl5pPr marL="1586888" indent="0" algn="ctr">
              <a:buNone/>
              <a:defRPr>
                <a:solidFill>
                  <a:schemeClr val="tx1">
                    <a:tint val="75000"/>
                  </a:schemeClr>
                </a:solidFill>
              </a:defRPr>
            </a:lvl5pPr>
            <a:lvl6pPr marL="1983613" indent="0" algn="ctr">
              <a:buNone/>
              <a:defRPr>
                <a:solidFill>
                  <a:schemeClr val="tx1">
                    <a:tint val="75000"/>
                  </a:schemeClr>
                </a:solidFill>
              </a:defRPr>
            </a:lvl6pPr>
            <a:lvl7pPr marL="2380337" indent="0" algn="ctr">
              <a:buNone/>
              <a:defRPr>
                <a:solidFill>
                  <a:schemeClr val="tx1">
                    <a:tint val="75000"/>
                  </a:schemeClr>
                </a:solidFill>
              </a:defRPr>
            </a:lvl7pPr>
            <a:lvl8pPr marL="2777058" indent="0" algn="ctr">
              <a:buNone/>
              <a:defRPr>
                <a:solidFill>
                  <a:schemeClr val="tx1">
                    <a:tint val="75000"/>
                  </a:schemeClr>
                </a:solidFill>
              </a:defRPr>
            </a:lvl8pPr>
            <a:lvl9pPr marL="3173780" indent="0" algn="ctr">
              <a:buNone/>
              <a:defRPr>
                <a:solidFill>
                  <a:schemeClr val="tx1">
                    <a:tint val="75000"/>
                  </a:schemeClr>
                </a:solidFill>
              </a:defRPr>
            </a:lvl9pPr>
          </a:lstStyle>
          <a:p>
            <a:r>
              <a:rPr lang="en-US" dirty="0"/>
              <a:t>CLICK TO EDIT MASTER SUBTITLE STYLE</a:t>
            </a:r>
          </a:p>
        </p:txBody>
      </p:sp>
      <p:pic>
        <p:nvPicPr>
          <p:cNvPr id="9" name="Picture 8" descr="SA_LOGO_ONLINE_TAGLINE_SPOT_PO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7253" y="4761757"/>
            <a:ext cx="1969008" cy="146304"/>
          </a:xfrm>
          <a:prstGeom prst="rect">
            <a:avLst/>
          </a:prstGeom>
        </p:spPr>
      </p:pic>
      <p:pic>
        <p:nvPicPr>
          <p:cNvPr id="11" name="Picture 10" descr="SA_PRINT_LOGO_MRKT_SPOT_P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06" y="246705"/>
            <a:ext cx="1957012" cy="606342"/>
          </a:xfrm>
          <a:prstGeom prst="rect">
            <a:avLst/>
          </a:prstGeom>
        </p:spPr>
      </p:pic>
    </p:spTree>
    <p:extLst>
      <p:ext uri="{BB962C8B-B14F-4D97-AF65-F5344CB8AC3E}">
        <p14:creationId xmlns:p14="http://schemas.microsoft.com/office/powerpoint/2010/main" val="1776606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Wave 1">
    <p:spTree>
      <p:nvGrpSpPr>
        <p:cNvPr id="1" name=""/>
        <p:cNvGrpSpPr/>
        <p:nvPr/>
      </p:nvGrpSpPr>
      <p:grpSpPr>
        <a:xfrm>
          <a:off x="0" y="0"/>
          <a:ext cx="0" cy="0"/>
          <a:chOff x="0" y="0"/>
          <a:chExt cx="0" cy="0"/>
        </a:xfrm>
      </p:grpSpPr>
      <p:pic>
        <p:nvPicPr>
          <p:cNvPr id="4" name="Picture 3" descr="cover_wav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2349"/>
            <a:ext cx="9144000" cy="3212592"/>
          </a:xfrm>
          <a:prstGeom prst="rect">
            <a:avLst/>
          </a:prstGeom>
        </p:spPr>
      </p:pic>
      <p:sp>
        <p:nvSpPr>
          <p:cNvPr id="2" name="Title 1"/>
          <p:cNvSpPr>
            <a:spLocks noGrp="1"/>
          </p:cNvSpPr>
          <p:nvPr>
            <p:ph type="ctrTitle" hasCustomPrompt="1"/>
          </p:nvPr>
        </p:nvSpPr>
        <p:spPr>
          <a:xfrm>
            <a:off x="458788" y="1030295"/>
            <a:ext cx="8231187" cy="1215129"/>
          </a:xfrm>
        </p:spPr>
        <p:txBody>
          <a:bodyPr/>
          <a:lstStyle>
            <a:lvl1pPr>
              <a:defRPr sz="43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58789" y="2427690"/>
            <a:ext cx="4113212" cy="513958"/>
          </a:xfrm>
        </p:spPr>
        <p:txBody>
          <a:bodyPr/>
          <a:lstStyle>
            <a:lvl1pPr marL="0" indent="0" algn="l">
              <a:buNone/>
              <a:defRPr sz="1000" b="1" cap="all">
                <a:solidFill>
                  <a:srgbClr val="55565A"/>
                </a:solidFill>
              </a:defRPr>
            </a:lvl1pPr>
            <a:lvl2pPr marL="396720" indent="0" algn="ctr">
              <a:buNone/>
              <a:defRPr>
                <a:solidFill>
                  <a:schemeClr val="tx1">
                    <a:tint val="75000"/>
                  </a:schemeClr>
                </a:solidFill>
              </a:defRPr>
            </a:lvl2pPr>
            <a:lvl3pPr marL="793444" indent="0" algn="ctr">
              <a:buNone/>
              <a:defRPr>
                <a:solidFill>
                  <a:schemeClr val="tx1">
                    <a:tint val="75000"/>
                  </a:schemeClr>
                </a:solidFill>
              </a:defRPr>
            </a:lvl3pPr>
            <a:lvl4pPr marL="1190168" indent="0" algn="ctr">
              <a:buNone/>
              <a:defRPr>
                <a:solidFill>
                  <a:schemeClr val="tx1">
                    <a:tint val="75000"/>
                  </a:schemeClr>
                </a:solidFill>
              </a:defRPr>
            </a:lvl4pPr>
            <a:lvl5pPr marL="1586888" indent="0" algn="ctr">
              <a:buNone/>
              <a:defRPr>
                <a:solidFill>
                  <a:schemeClr val="tx1">
                    <a:tint val="75000"/>
                  </a:schemeClr>
                </a:solidFill>
              </a:defRPr>
            </a:lvl5pPr>
            <a:lvl6pPr marL="1983613" indent="0" algn="ctr">
              <a:buNone/>
              <a:defRPr>
                <a:solidFill>
                  <a:schemeClr val="tx1">
                    <a:tint val="75000"/>
                  </a:schemeClr>
                </a:solidFill>
              </a:defRPr>
            </a:lvl6pPr>
            <a:lvl7pPr marL="2380337" indent="0" algn="ctr">
              <a:buNone/>
              <a:defRPr>
                <a:solidFill>
                  <a:schemeClr val="tx1">
                    <a:tint val="75000"/>
                  </a:schemeClr>
                </a:solidFill>
              </a:defRPr>
            </a:lvl7pPr>
            <a:lvl8pPr marL="2777058" indent="0" algn="ctr">
              <a:buNone/>
              <a:defRPr>
                <a:solidFill>
                  <a:schemeClr val="tx1">
                    <a:tint val="75000"/>
                  </a:schemeClr>
                </a:solidFill>
              </a:defRPr>
            </a:lvl8pPr>
            <a:lvl9pPr marL="3173780" indent="0" algn="ctr">
              <a:buNone/>
              <a:defRPr>
                <a:solidFill>
                  <a:schemeClr val="tx1">
                    <a:tint val="75000"/>
                  </a:schemeClr>
                </a:solidFill>
              </a:defRPr>
            </a:lvl9pPr>
          </a:lstStyle>
          <a:p>
            <a:r>
              <a:rPr lang="en-US" dirty="0"/>
              <a:t>CLICK TO EDIT MASTER SUBTITLE STYLE</a:t>
            </a:r>
          </a:p>
        </p:txBody>
      </p:sp>
      <p:pic>
        <p:nvPicPr>
          <p:cNvPr id="11" name="Picture 10" descr="SA_LOGO_ONLINE_TAGLINE_SPOT_PO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7253" y="4761757"/>
            <a:ext cx="1969008" cy="146304"/>
          </a:xfrm>
          <a:prstGeom prst="rect">
            <a:avLst/>
          </a:prstGeom>
        </p:spPr>
      </p:pic>
      <p:pic>
        <p:nvPicPr>
          <p:cNvPr id="12" name="Picture 11" descr="SA_PRINT_LOGO_MRKT_SPOT_P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06" y="246705"/>
            <a:ext cx="1957012" cy="606342"/>
          </a:xfrm>
          <a:prstGeom prst="rect">
            <a:avLst/>
          </a:prstGeom>
        </p:spPr>
      </p:pic>
    </p:spTree>
    <p:extLst>
      <p:ext uri="{BB962C8B-B14F-4D97-AF65-F5344CB8AC3E}">
        <p14:creationId xmlns:p14="http://schemas.microsoft.com/office/powerpoint/2010/main" val="245066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r>
              <a:rPr lang="en-US" dirty="0">
                <a:solidFill>
                  <a:srgbClr val="53565A"/>
                </a:solidFill>
                <a:latin typeface="Trebuchet MS"/>
              </a:rPr>
              <a:t>27/10/2014</a:t>
            </a:r>
          </a:p>
        </p:txBody>
      </p:sp>
      <p:sp>
        <p:nvSpPr>
          <p:cNvPr id="6" name="Footer Placeholder 5"/>
          <p:cNvSpPr>
            <a:spLocks noGrp="1"/>
          </p:cNvSpPr>
          <p:nvPr>
            <p:ph type="ftr" sz="quarter" idx="11"/>
          </p:nvPr>
        </p:nvSpPr>
        <p:spPr/>
        <p:txBody>
          <a:bodyPr/>
          <a:lstStyle/>
          <a:p>
            <a:r>
              <a:rPr>
                <a:solidFill>
                  <a:srgbClr val="53565A"/>
                </a:solidFill>
                <a:latin typeface="Trebuchet MS"/>
              </a:rPr>
              <a:t>Copyright note text (8pt)</a:t>
            </a:r>
            <a:endParaRPr dirty="0">
              <a:solidFill>
                <a:srgbClr val="53565A"/>
              </a:solidFill>
              <a:latin typeface="Trebuchet MS"/>
            </a:endParaRPr>
          </a:p>
        </p:txBody>
      </p:sp>
      <p:sp>
        <p:nvSpPr>
          <p:cNvPr id="5" name="Rectangle 4">
            <a:extLst>
              <a:ext uri="{FF2B5EF4-FFF2-40B4-BE49-F238E27FC236}">
                <a16:creationId xmlns:a16="http://schemas.microsoft.com/office/drawing/2014/main" id="{F9184609-DE06-C39D-6125-78BF418E01FA}"/>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336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Wave 2">
    <p:spTree>
      <p:nvGrpSpPr>
        <p:cNvPr id="1" name=""/>
        <p:cNvGrpSpPr/>
        <p:nvPr/>
      </p:nvGrpSpPr>
      <p:grpSpPr>
        <a:xfrm>
          <a:off x="0" y="0"/>
          <a:ext cx="0" cy="0"/>
          <a:chOff x="0" y="0"/>
          <a:chExt cx="0" cy="0"/>
        </a:xfrm>
      </p:grpSpPr>
      <p:grpSp>
        <p:nvGrpSpPr>
          <p:cNvPr id="5" name="Group 4"/>
          <p:cNvGrpSpPr/>
          <p:nvPr/>
        </p:nvGrpSpPr>
        <p:grpSpPr>
          <a:xfrm>
            <a:off x="0" y="1883664"/>
            <a:ext cx="9144000" cy="3259836"/>
            <a:chOff x="0" y="2511552"/>
            <a:chExt cx="9144000" cy="4346448"/>
          </a:xfrm>
        </p:grpSpPr>
        <p:pic>
          <p:nvPicPr>
            <p:cNvPr id="4" name="Picture 3" descr="cover_wave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511552"/>
              <a:ext cx="9144000" cy="4346448"/>
            </a:xfrm>
            <a:prstGeom prst="rect">
              <a:avLst/>
            </a:prstGeom>
          </p:spPr>
        </p:pic>
        <p:pic>
          <p:nvPicPr>
            <p:cNvPr id="10" name="Picture 9" descr="SA_LOGO_ONLINE_TAGLINE_SPOT_PO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7253" y="6349009"/>
              <a:ext cx="1969008" cy="195072"/>
            </a:xfrm>
            <a:prstGeom prst="rect">
              <a:avLst/>
            </a:prstGeom>
          </p:spPr>
        </p:pic>
      </p:grpSp>
      <p:sp>
        <p:nvSpPr>
          <p:cNvPr id="2" name="Title 1"/>
          <p:cNvSpPr>
            <a:spLocks noGrp="1"/>
          </p:cNvSpPr>
          <p:nvPr>
            <p:ph type="ctrTitle" hasCustomPrompt="1"/>
          </p:nvPr>
        </p:nvSpPr>
        <p:spPr>
          <a:xfrm>
            <a:off x="458788" y="1030295"/>
            <a:ext cx="8231187" cy="1215129"/>
          </a:xfrm>
        </p:spPr>
        <p:txBody>
          <a:bodyPr/>
          <a:lstStyle>
            <a:lvl1pPr>
              <a:defRPr sz="43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58789" y="2427690"/>
            <a:ext cx="4113212" cy="513958"/>
          </a:xfrm>
        </p:spPr>
        <p:txBody>
          <a:bodyPr/>
          <a:lstStyle>
            <a:lvl1pPr marL="0" indent="0" algn="l">
              <a:buNone/>
              <a:defRPr sz="1000" b="1" cap="all">
                <a:solidFill>
                  <a:srgbClr val="55565A"/>
                </a:solidFill>
              </a:defRPr>
            </a:lvl1pPr>
            <a:lvl2pPr marL="396720" indent="0" algn="ctr">
              <a:buNone/>
              <a:defRPr>
                <a:solidFill>
                  <a:schemeClr val="tx1">
                    <a:tint val="75000"/>
                  </a:schemeClr>
                </a:solidFill>
              </a:defRPr>
            </a:lvl2pPr>
            <a:lvl3pPr marL="793444" indent="0" algn="ctr">
              <a:buNone/>
              <a:defRPr>
                <a:solidFill>
                  <a:schemeClr val="tx1">
                    <a:tint val="75000"/>
                  </a:schemeClr>
                </a:solidFill>
              </a:defRPr>
            </a:lvl3pPr>
            <a:lvl4pPr marL="1190168" indent="0" algn="ctr">
              <a:buNone/>
              <a:defRPr>
                <a:solidFill>
                  <a:schemeClr val="tx1">
                    <a:tint val="75000"/>
                  </a:schemeClr>
                </a:solidFill>
              </a:defRPr>
            </a:lvl4pPr>
            <a:lvl5pPr marL="1586888" indent="0" algn="ctr">
              <a:buNone/>
              <a:defRPr>
                <a:solidFill>
                  <a:schemeClr val="tx1">
                    <a:tint val="75000"/>
                  </a:schemeClr>
                </a:solidFill>
              </a:defRPr>
            </a:lvl5pPr>
            <a:lvl6pPr marL="1983613" indent="0" algn="ctr">
              <a:buNone/>
              <a:defRPr>
                <a:solidFill>
                  <a:schemeClr val="tx1">
                    <a:tint val="75000"/>
                  </a:schemeClr>
                </a:solidFill>
              </a:defRPr>
            </a:lvl6pPr>
            <a:lvl7pPr marL="2380337" indent="0" algn="ctr">
              <a:buNone/>
              <a:defRPr>
                <a:solidFill>
                  <a:schemeClr val="tx1">
                    <a:tint val="75000"/>
                  </a:schemeClr>
                </a:solidFill>
              </a:defRPr>
            </a:lvl7pPr>
            <a:lvl8pPr marL="2777058" indent="0" algn="ctr">
              <a:buNone/>
              <a:defRPr>
                <a:solidFill>
                  <a:schemeClr val="tx1">
                    <a:tint val="75000"/>
                  </a:schemeClr>
                </a:solidFill>
              </a:defRPr>
            </a:lvl8pPr>
            <a:lvl9pPr marL="3173780" indent="0" algn="ctr">
              <a:buNone/>
              <a:defRPr>
                <a:solidFill>
                  <a:schemeClr val="tx1">
                    <a:tint val="75000"/>
                  </a:schemeClr>
                </a:solidFill>
              </a:defRPr>
            </a:lvl9pPr>
          </a:lstStyle>
          <a:p>
            <a:r>
              <a:rPr lang="en-US" dirty="0"/>
              <a:t>CLICK TO EDIT MASTER SUBTITLE STYLE</a:t>
            </a:r>
          </a:p>
        </p:txBody>
      </p:sp>
      <p:pic>
        <p:nvPicPr>
          <p:cNvPr id="9" name="Picture 8" descr="SA_PRINT_LOGO_MRKT_SPOT_P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06" y="246705"/>
            <a:ext cx="1957012" cy="606342"/>
          </a:xfrm>
          <a:prstGeom prst="rect">
            <a:avLst/>
          </a:prstGeom>
        </p:spPr>
      </p:pic>
    </p:spTree>
    <p:extLst>
      <p:ext uri="{BB962C8B-B14F-4D97-AF65-F5344CB8AC3E}">
        <p14:creationId xmlns:p14="http://schemas.microsoft.com/office/powerpoint/2010/main" val="374941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3" name="Picture 2" descr="SA_PRINT_LOGO_MRKT_SPOT_PO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132" y="2040397"/>
            <a:ext cx="2474340" cy="766626"/>
          </a:xfrm>
          <a:prstGeom prst="rect">
            <a:avLst/>
          </a:prstGeom>
        </p:spPr>
      </p:pic>
    </p:spTree>
    <p:extLst>
      <p:ext uri="{BB962C8B-B14F-4D97-AF65-F5344CB8AC3E}">
        <p14:creationId xmlns:p14="http://schemas.microsoft.com/office/powerpoint/2010/main" val="2229424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Divider Red">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8109" y="2260540"/>
            <a:ext cx="7772703" cy="1021556"/>
          </a:xfrm>
        </p:spPr>
        <p:txBody>
          <a:bodyPr anchor="t"/>
          <a:lstStyle>
            <a:lvl1pPr algn="l">
              <a:defRPr sz="3900" b="0" cap="none">
                <a:solidFill>
                  <a:srgbClr val="FFFFFF"/>
                </a:solidFill>
              </a:defRPr>
            </a:lvl1pPr>
          </a:lstStyle>
          <a:p>
            <a:r>
              <a:rPr lang="en-US" dirty="0"/>
              <a:t>Click to edit master title style</a:t>
            </a:r>
          </a:p>
        </p:txBody>
      </p:sp>
      <p:pic>
        <p:nvPicPr>
          <p:cNvPr id="5" name="Picture 4"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
        <p:nvSpPr>
          <p:cNvPr id="6" name="Rectangle 5">
            <a:extLst>
              <a:ext uri="{FF2B5EF4-FFF2-40B4-BE49-F238E27FC236}">
                <a16:creationId xmlns:a16="http://schemas.microsoft.com/office/drawing/2014/main" id="{4F70946C-7F45-BD70-5D96-20D7FB3D3D91}"/>
              </a:ext>
            </a:extLst>
          </p:cNvPr>
          <p:cNvSpPr/>
          <p:nvPr userDrawn="1"/>
        </p:nvSpPr>
        <p:spPr>
          <a:xfrm>
            <a:off x="3613010" y="4882631"/>
            <a:ext cx="1917982" cy="165330"/>
          </a:xfrm>
          <a:prstGeom prst="rect">
            <a:avLst/>
          </a:prstGeom>
          <a:solidFill>
            <a:srgbClr val="53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0526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815" y="205983"/>
            <a:ext cx="8264215" cy="618166"/>
          </a:xfrm>
        </p:spPr>
        <p:txBody>
          <a:bodyPr/>
          <a:lstStyle/>
          <a:p>
            <a:r>
              <a:rPr lang="en-US" dirty="0"/>
              <a:t>Click to edit master title style</a:t>
            </a:r>
          </a:p>
        </p:txBody>
      </p:sp>
      <p:sp>
        <p:nvSpPr>
          <p:cNvPr id="4" name="Content Placeholder 3"/>
          <p:cNvSpPr>
            <a:spLocks noGrp="1"/>
          </p:cNvSpPr>
          <p:nvPr>
            <p:ph sz="half" idx="2"/>
          </p:nvPr>
        </p:nvSpPr>
        <p:spPr>
          <a:xfrm>
            <a:off x="4670424" y="1110374"/>
            <a:ext cx="4038600" cy="3429000"/>
          </a:xfrm>
        </p:spPr>
        <p:txBody>
          <a:bodyPr/>
          <a:lstStyle>
            <a:lvl1pPr>
              <a:defRPr sz="1200"/>
            </a:lvl1pPr>
            <a:lvl2pPr>
              <a:defRPr sz="120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solidFill>
                  <a:srgbClr val="676A6E"/>
                </a:solidFill>
              </a:rPr>
              <a:t>27/10/2014</a:t>
            </a:r>
          </a:p>
        </p:txBody>
      </p:sp>
      <p:sp>
        <p:nvSpPr>
          <p:cNvPr id="6" name="Footer Placeholder 5"/>
          <p:cNvSpPr>
            <a:spLocks noGrp="1"/>
          </p:cNvSpPr>
          <p:nvPr>
            <p:ph type="ftr" sz="quarter" idx="11"/>
          </p:nvPr>
        </p:nvSpPr>
        <p:spPr/>
        <p:txBody>
          <a:bodyPr/>
          <a:lstStyle/>
          <a:p>
            <a:r>
              <a:rPr dirty="0">
                <a:solidFill>
                  <a:srgbClr val="676A6E"/>
                </a:solidFill>
              </a:rPr>
              <a:t>Copyright note text (8pt)</a:t>
            </a:r>
          </a:p>
        </p:txBody>
      </p:sp>
      <p:sp>
        <p:nvSpPr>
          <p:cNvPr id="7" name="Content Placeholder 2"/>
          <p:cNvSpPr>
            <a:spLocks noGrp="1"/>
          </p:cNvSpPr>
          <p:nvPr>
            <p:ph sz="half" idx="12"/>
          </p:nvPr>
        </p:nvSpPr>
        <p:spPr>
          <a:xfrm>
            <a:off x="444809" y="1110374"/>
            <a:ext cx="4038600" cy="3429000"/>
          </a:xfrm>
        </p:spPr>
        <p:txBody>
          <a:bodyPr/>
          <a:lstStyle>
            <a:lvl1pPr>
              <a:defRPr sz="1200"/>
            </a:lvl1pPr>
            <a:lvl2pPr>
              <a:defRPr sz="120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00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813" y="206004"/>
            <a:ext cx="8264215" cy="618166"/>
          </a:xfrm>
        </p:spPr>
        <p:txBody>
          <a:bodyPr/>
          <a:lstStyle/>
          <a:p>
            <a:r>
              <a:rPr lang="en-US" dirty="0"/>
              <a:t>Click to edit master title style</a:t>
            </a:r>
          </a:p>
        </p:txBody>
      </p:sp>
      <p:sp>
        <p:nvSpPr>
          <p:cNvPr id="3" name="Content Placeholder 2"/>
          <p:cNvSpPr>
            <a:spLocks noGrp="1"/>
          </p:cNvSpPr>
          <p:nvPr>
            <p:ph sz="half" idx="1"/>
          </p:nvPr>
        </p:nvSpPr>
        <p:spPr>
          <a:xfrm>
            <a:off x="448056" y="1110995"/>
            <a:ext cx="4038600" cy="34290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0424" y="1110995"/>
            <a:ext cx="4038600" cy="34290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solidFill>
                  <a:srgbClr val="53565A"/>
                </a:solidFill>
                <a:latin typeface="Trebuchet MS"/>
              </a:rPr>
              <a:t>27/10/2014</a:t>
            </a:r>
          </a:p>
        </p:txBody>
      </p:sp>
      <p:sp>
        <p:nvSpPr>
          <p:cNvPr id="6" name="Footer Placeholder 5"/>
          <p:cNvSpPr>
            <a:spLocks noGrp="1"/>
          </p:cNvSpPr>
          <p:nvPr>
            <p:ph type="ftr" sz="quarter" idx="11"/>
          </p:nvPr>
        </p:nvSpPr>
        <p:spPr/>
        <p:txBody>
          <a:bodyPr/>
          <a:lstStyle/>
          <a:p>
            <a:r>
              <a:rPr>
                <a:solidFill>
                  <a:srgbClr val="53565A"/>
                </a:solidFill>
                <a:latin typeface="Trebuchet MS"/>
              </a:rPr>
              <a:t>Copyright note text (8pt)</a:t>
            </a:r>
          </a:p>
        </p:txBody>
      </p:sp>
      <p:sp>
        <p:nvSpPr>
          <p:cNvPr id="7" name="Rectangle 6">
            <a:extLst>
              <a:ext uri="{FF2B5EF4-FFF2-40B4-BE49-F238E27FC236}">
                <a16:creationId xmlns:a16="http://schemas.microsoft.com/office/drawing/2014/main" id="{02AED365-7A9C-80EF-F815-B18CD828ADB8}"/>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880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813" y="206004"/>
            <a:ext cx="8264215" cy="618166"/>
          </a:xfrm>
        </p:spPr>
        <p:txBody>
          <a:bodyPr/>
          <a:lstStyle/>
          <a:p>
            <a:r>
              <a:rPr lang="en-US" dirty="0"/>
              <a:t>Click to edit master title style</a:t>
            </a:r>
          </a:p>
        </p:txBody>
      </p:sp>
      <p:sp>
        <p:nvSpPr>
          <p:cNvPr id="3" name="Content Placeholder 2"/>
          <p:cNvSpPr>
            <a:spLocks noGrp="1"/>
          </p:cNvSpPr>
          <p:nvPr>
            <p:ph sz="half" idx="1"/>
          </p:nvPr>
        </p:nvSpPr>
        <p:spPr>
          <a:xfrm>
            <a:off x="444809" y="1110995"/>
            <a:ext cx="2606040" cy="34290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73897" y="1110995"/>
            <a:ext cx="2606040" cy="34290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solidFill>
                  <a:srgbClr val="53565A"/>
                </a:solidFill>
                <a:latin typeface="Trebuchet MS"/>
              </a:rPr>
              <a:t>27/10/2014</a:t>
            </a:r>
          </a:p>
        </p:txBody>
      </p:sp>
      <p:sp>
        <p:nvSpPr>
          <p:cNvPr id="6" name="Footer Placeholder 5"/>
          <p:cNvSpPr>
            <a:spLocks noGrp="1"/>
          </p:cNvSpPr>
          <p:nvPr>
            <p:ph type="ftr" sz="quarter" idx="11"/>
          </p:nvPr>
        </p:nvSpPr>
        <p:spPr/>
        <p:txBody>
          <a:bodyPr/>
          <a:lstStyle/>
          <a:p>
            <a:r>
              <a:rPr>
                <a:solidFill>
                  <a:srgbClr val="53565A"/>
                </a:solidFill>
                <a:latin typeface="Trebuchet MS"/>
              </a:rPr>
              <a:t>Copyright note text (8pt)</a:t>
            </a:r>
          </a:p>
        </p:txBody>
      </p:sp>
      <p:sp>
        <p:nvSpPr>
          <p:cNvPr id="8" name="Content Placeholder 3"/>
          <p:cNvSpPr>
            <a:spLocks noGrp="1"/>
          </p:cNvSpPr>
          <p:nvPr>
            <p:ph sz="half" idx="12"/>
          </p:nvPr>
        </p:nvSpPr>
        <p:spPr>
          <a:xfrm>
            <a:off x="6102984" y="1110995"/>
            <a:ext cx="2606040" cy="34290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31D99CD2-F3FB-F2DF-BC51-0C87C5537D18}"/>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97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21" y="1602988"/>
            <a:ext cx="1779239" cy="2937008"/>
          </a:xfrm>
        </p:spPr>
        <p:txBody>
          <a:bodyPr/>
          <a:lstStyle>
            <a:lvl1pPr marL="96424" indent="-96424">
              <a:spcBef>
                <a:spcPts val="260"/>
              </a:spcBef>
              <a:buFont typeface="+mj-lt"/>
              <a:buAutoNum type="arabicPeriod"/>
              <a:defRPr sz="900">
                <a:solidFill>
                  <a:schemeClr val="tx2"/>
                </a:solidFill>
              </a:defRPr>
            </a:lvl1pPr>
            <a:lvl2pPr marL="96424" indent="0">
              <a:spcBef>
                <a:spcPts val="260"/>
              </a:spcBef>
              <a:buNone/>
              <a:defRPr sz="900"/>
            </a:lvl2pPr>
            <a:lvl3pPr>
              <a:defRPr sz="900"/>
            </a:lvl3pPr>
            <a:lvl4pPr>
              <a:defRPr sz="9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dirty="0">
                <a:solidFill>
                  <a:srgbClr val="53565A"/>
                </a:solidFill>
                <a:latin typeface="Trebuchet MS"/>
              </a:rPr>
              <a:t>27/10/2014</a:t>
            </a:r>
          </a:p>
        </p:txBody>
      </p:sp>
      <p:sp>
        <p:nvSpPr>
          <p:cNvPr id="6" name="Footer Placeholder 5"/>
          <p:cNvSpPr>
            <a:spLocks noGrp="1"/>
          </p:cNvSpPr>
          <p:nvPr>
            <p:ph type="ftr" sz="quarter" idx="11"/>
          </p:nvPr>
        </p:nvSpPr>
        <p:spPr/>
        <p:txBody>
          <a:bodyPr/>
          <a:lstStyle/>
          <a:p>
            <a:r>
              <a:rPr>
                <a:solidFill>
                  <a:srgbClr val="53565A"/>
                </a:solidFill>
                <a:latin typeface="Trebuchet MS"/>
              </a:rPr>
              <a:t>Copyright note text (8pt)</a:t>
            </a:r>
          </a:p>
        </p:txBody>
      </p:sp>
      <p:sp>
        <p:nvSpPr>
          <p:cNvPr id="9" name="Table Placeholder 8"/>
          <p:cNvSpPr>
            <a:spLocks noGrp="1"/>
          </p:cNvSpPr>
          <p:nvPr>
            <p:ph type="tbl" sz="quarter" idx="12"/>
          </p:nvPr>
        </p:nvSpPr>
        <p:spPr>
          <a:xfrm>
            <a:off x="2242209" y="1110626"/>
            <a:ext cx="6468132" cy="3428855"/>
          </a:xfrm>
        </p:spPr>
        <p:txBody>
          <a:bodyPr/>
          <a:lstStyle>
            <a:lvl1pPr marL="0" indent="0">
              <a:buNone/>
              <a:defRPr sz="900"/>
            </a:lvl1pPr>
          </a:lstStyle>
          <a:p>
            <a:r>
              <a:rPr lang="en-US"/>
              <a:t>Click icon to add table</a:t>
            </a:r>
            <a:endParaRPr lang="en-US" dirty="0"/>
          </a:p>
        </p:txBody>
      </p:sp>
      <p:sp>
        <p:nvSpPr>
          <p:cNvPr id="7" name="Rectangle 6">
            <a:extLst>
              <a:ext uri="{FF2B5EF4-FFF2-40B4-BE49-F238E27FC236}">
                <a16:creationId xmlns:a16="http://schemas.microsoft.com/office/drawing/2014/main" id="{52EFB076-2764-FF08-FA68-88676532B8DF}"/>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121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r>
              <a:rPr lang="en-US" dirty="0">
                <a:solidFill>
                  <a:srgbClr val="53565A"/>
                </a:solidFill>
                <a:latin typeface="Trebuchet MS"/>
              </a:rPr>
              <a:t>27/10/2014</a:t>
            </a:r>
          </a:p>
        </p:txBody>
      </p:sp>
      <p:sp>
        <p:nvSpPr>
          <p:cNvPr id="4" name="Footer Placeholder 3"/>
          <p:cNvSpPr>
            <a:spLocks noGrp="1"/>
          </p:cNvSpPr>
          <p:nvPr>
            <p:ph type="ftr" sz="quarter" idx="11"/>
          </p:nvPr>
        </p:nvSpPr>
        <p:spPr/>
        <p:txBody>
          <a:bodyPr/>
          <a:lstStyle/>
          <a:p>
            <a:r>
              <a:rPr>
                <a:solidFill>
                  <a:srgbClr val="53565A"/>
                </a:solidFill>
                <a:latin typeface="Trebuchet MS"/>
              </a:rPr>
              <a:t>Copyright note text (8pt)</a:t>
            </a:r>
          </a:p>
        </p:txBody>
      </p:sp>
      <p:sp>
        <p:nvSpPr>
          <p:cNvPr id="5" name="Rectangle 4">
            <a:extLst>
              <a:ext uri="{FF2B5EF4-FFF2-40B4-BE49-F238E27FC236}">
                <a16:creationId xmlns:a16="http://schemas.microsoft.com/office/drawing/2014/main" id="{4B9DE76C-DBA5-630F-A667-51248E2F1052}"/>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3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53565A"/>
                </a:solidFill>
                <a:latin typeface="Trebuchet MS"/>
              </a:rPr>
              <a:t>27/10/2014</a:t>
            </a:r>
          </a:p>
        </p:txBody>
      </p:sp>
      <p:sp>
        <p:nvSpPr>
          <p:cNvPr id="3" name="Footer Placeholder 2"/>
          <p:cNvSpPr>
            <a:spLocks noGrp="1"/>
          </p:cNvSpPr>
          <p:nvPr>
            <p:ph type="ftr" sz="quarter" idx="11"/>
          </p:nvPr>
        </p:nvSpPr>
        <p:spPr/>
        <p:txBody>
          <a:bodyPr/>
          <a:lstStyle/>
          <a:p>
            <a:r>
              <a:rPr>
                <a:solidFill>
                  <a:srgbClr val="53565A"/>
                </a:solidFill>
                <a:latin typeface="Trebuchet MS"/>
              </a:rPr>
              <a:t>Copyright note text (8pt)</a:t>
            </a:r>
          </a:p>
        </p:txBody>
      </p:sp>
      <p:sp>
        <p:nvSpPr>
          <p:cNvPr id="4" name="Rectangle 3">
            <a:extLst>
              <a:ext uri="{FF2B5EF4-FFF2-40B4-BE49-F238E27FC236}">
                <a16:creationId xmlns:a16="http://schemas.microsoft.com/office/drawing/2014/main" id="{CB4F713F-215F-5409-786E-8B4009400448}"/>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91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809" y="192048"/>
            <a:ext cx="8264216" cy="618166"/>
          </a:xfrm>
        </p:spPr>
        <p:txBody>
          <a:bodyPr/>
          <a:lstStyle>
            <a:lvl1pPr>
              <a:defRPr sz="33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44813" y="1110374"/>
            <a:ext cx="8264215" cy="3425028"/>
          </a:xfrm>
        </p:spPr>
        <p:txBody>
          <a:bodyPr/>
          <a:lstStyle>
            <a:lvl1pPr marL="396720" indent="-396720">
              <a:spcBef>
                <a:spcPts val="1215"/>
              </a:spcBef>
              <a:buFont typeface="+mj-lt"/>
              <a:buAutoNum type="arabicPeriod"/>
              <a:defRPr sz="17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extBox 8"/>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1"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4"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16" name="Straight Connector 15"/>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SA_PRINT_LOGO_MRKT_SPOT_POS.png"/>
          <p:cNvPicPr>
            <a:picLocks noChangeAspect="1"/>
          </p:cNvPicPr>
          <p:nvPr/>
        </p:nvPicPr>
        <p:blipFill rotWithShape="1">
          <a:blip r:embed="rId2">
            <a:extLst>
              <a:ext uri="{28A0092B-C50C-407E-A947-70E740481C1C}">
                <a14:useLocalDpi xmlns:a14="http://schemas.microsoft.com/office/drawing/2010/main" val="0"/>
              </a:ext>
            </a:extLst>
          </a:blip>
          <a:srcRect t="41628" r="33420"/>
          <a:stretch/>
        </p:blipFill>
        <p:spPr>
          <a:xfrm>
            <a:off x="7670878" y="4719285"/>
            <a:ext cx="1059340" cy="287756"/>
          </a:xfrm>
          <a:prstGeom prst="rect">
            <a:avLst/>
          </a:prstGeom>
        </p:spPr>
      </p:pic>
      <p:pic>
        <p:nvPicPr>
          <p:cNvPr id="4" name="Picture 3" descr="SA_PRINT_LOGO_MRKT_CMYK_NEG.png"/>
          <p:cNvPicPr>
            <a:picLocks noChangeAspect="1"/>
          </p:cNvPicPr>
          <p:nvPr/>
        </p:nvPicPr>
        <p:blipFill rotWithShape="1">
          <a:blip r:embed="rId3">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1104510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798" y="191195"/>
            <a:ext cx="8263247" cy="512589"/>
          </a:xfrm>
        </p:spPr>
        <p:txBody>
          <a:bodyPr anchor="t"/>
          <a:lstStyle>
            <a:lvl1pPr algn="l">
              <a:defRPr sz="33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445798" y="724239"/>
            <a:ext cx="8263247" cy="513385"/>
          </a:xfrm>
        </p:spPr>
        <p:txBody>
          <a:bodyPr anchor="t"/>
          <a:lstStyle>
            <a:lvl1pPr marL="0" indent="0">
              <a:buNone/>
              <a:defRPr sz="2600">
                <a:solidFill>
                  <a:schemeClr val="bg1"/>
                </a:solidFill>
              </a:defRPr>
            </a:lvl1pPr>
            <a:lvl2pPr marL="396720" indent="0">
              <a:buNone/>
              <a:defRPr sz="1600">
                <a:solidFill>
                  <a:schemeClr val="tx1">
                    <a:tint val="75000"/>
                  </a:schemeClr>
                </a:solidFill>
              </a:defRPr>
            </a:lvl2pPr>
            <a:lvl3pPr marL="793444" indent="0">
              <a:buNone/>
              <a:defRPr sz="1400">
                <a:solidFill>
                  <a:schemeClr val="tx1">
                    <a:tint val="75000"/>
                  </a:schemeClr>
                </a:solidFill>
              </a:defRPr>
            </a:lvl3pPr>
            <a:lvl4pPr marL="1190168" indent="0">
              <a:buNone/>
              <a:defRPr sz="1200">
                <a:solidFill>
                  <a:schemeClr val="tx1">
                    <a:tint val="75000"/>
                  </a:schemeClr>
                </a:solidFill>
              </a:defRPr>
            </a:lvl4pPr>
            <a:lvl5pPr marL="1586888" indent="0">
              <a:buNone/>
              <a:defRPr sz="1200">
                <a:solidFill>
                  <a:schemeClr val="tx1">
                    <a:tint val="75000"/>
                  </a:schemeClr>
                </a:solidFill>
              </a:defRPr>
            </a:lvl5pPr>
            <a:lvl6pPr marL="1983613" indent="0">
              <a:buNone/>
              <a:defRPr sz="1200">
                <a:solidFill>
                  <a:schemeClr val="tx1">
                    <a:tint val="75000"/>
                  </a:schemeClr>
                </a:solidFill>
              </a:defRPr>
            </a:lvl6pPr>
            <a:lvl7pPr marL="2380337" indent="0">
              <a:buNone/>
              <a:defRPr sz="1200">
                <a:solidFill>
                  <a:schemeClr val="tx1">
                    <a:tint val="75000"/>
                  </a:schemeClr>
                </a:solidFill>
              </a:defRPr>
            </a:lvl7pPr>
            <a:lvl8pPr marL="2777058" indent="0">
              <a:buNone/>
              <a:defRPr sz="1200">
                <a:solidFill>
                  <a:schemeClr val="tx1">
                    <a:tint val="75000"/>
                  </a:schemeClr>
                </a:solidFill>
              </a:defRPr>
            </a:lvl8pPr>
            <a:lvl9pPr marL="3173780" indent="0">
              <a:buNone/>
              <a:defRPr sz="12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445798" y="2510033"/>
            <a:ext cx="8263247" cy="2152505"/>
          </a:xfrm>
        </p:spPr>
        <p:txBody>
          <a:bodyPr vert="horz" lIns="0" tIns="39673" rIns="0" bIns="39673" rtlCol="0" anchor="t">
            <a:noAutofit/>
          </a:bodyPr>
          <a:lstStyle>
            <a:lvl1pPr marL="0" indent="0">
              <a:buNone/>
              <a:defRPr lang="en-US" sz="177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sp>
        <p:nvSpPr>
          <p:cNvPr id="17" name="TextBox 16"/>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prstClr val="white"/>
                </a:solidFill>
                <a:latin typeface="Trebuchet MS"/>
                <a:ea typeface="+mn-ea"/>
                <a:cs typeface="+mn-cs"/>
              </a:rPr>
              <a:pPr algn="l" defTabSz="396720" eaLnBrk="1" fontAlgn="auto" hangingPunct="1">
                <a:spcBef>
                  <a:spcPts val="0"/>
                </a:spcBef>
                <a:spcAft>
                  <a:spcPts val="0"/>
                </a:spcAft>
              </a:pPr>
              <a:t>‹#›</a:t>
            </a:fld>
            <a:endParaRPr lang="en-US" dirty="0">
              <a:solidFill>
                <a:prstClr val="white"/>
              </a:solidFill>
              <a:latin typeface="Trebuchet MS"/>
              <a:ea typeface="+mn-ea"/>
              <a:cs typeface="+mn-cs"/>
            </a:endParaRPr>
          </a:p>
        </p:txBody>
      </p:sp>
      <p:sp>
        <p:nvSpPr>
          <p:cNvPr id="18"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bg1"/>
                </a:solidFill>
              </a:defRPr>
            </a:lvl1pPr>
          </a:lstStyle>
          <a:p>
            <a:r>
              <a:rPr lang="en-US" dirty="0">
                <a:solidFill>
                  <a:prstClr val="white"/>
                </a:solidFill>
                <a:latin typeface="Trebuchet MS"/>
              </a:rPr>
              <a:t>27/10/2014</a:t>
            </a:r>
          </a:p>
        </p:txBody>
      </p:sp>
      <p:sp>
        <p:nvSpPr>
          <p:cNvPr id="19"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solidFill>
                  <a:schemeClr val="bg1"/>
                </a:solidFill>
              </a:defRPr>
            </a:lvl1pPr>
          </a:lstStyle>
          <a:p>
            <a:r>
              <a:rPr>
                <a:solidFill>
                  <a:prstClr val="white"/>
                </a:solidFill>
                <a:latin typeface="Trebuchet MS"/>
              </a:rPr>
              <a:t>Copyright note text (8pt)</a:t>
            </a:r>
            <a:endParaRPr dirty="0">
              <a:solidFill>
                <a:prstClr val="white"/>
              </a:solidFill>
              <a:latin typeface="Trebuchet MS"/>
            </a:endParaRPr>
          </a:p>
        </p:txBody>
      </p:sp>
      <p:cxnSp>
        <p:nvCxnSpPr>
          <p:cNvPr id="20" name="Straight Connector 19"/>
          <p:cNvCxnSpPr/>
          <p:nvPr/>
        </p:nvCxnSpPr>
        <p:spPr>
          <a:xfrm>
            <a:off x="433409" y="4656582"/>
            <a:ext cx="8275637"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SA_PRINT_LOGO_MRKT_CMYK_NEG.png"/>
          <p:cNvPicPr>
            <a:picLocks noChangeAspect="1"/>
          </p:cNvPicPr>
          <p:nvPr/>
        </p:nvPicPr>
        <p:blipFill rotWithShape="1">
          <a:blip r:embed="rId2">
            <a:extLst>
              <a:ext uri="{28A0092B-C50C-407E-A947-70E740481C1C}">
                <a14:useLocalDpi xmlns:a14="http://schemas.microsoft.com/office/drawing/2010/main" val="0"/>
              </a:ext>
            </a:extLst>
          </a:blip>
          <a:srcRect t="48117" r="33320"/>
          <a:stretch/>
        </p:blipFill>
        <p:spPr>
          <a:xfrm>
            <a:off x="7679968" y="4753984"/>
            <a:ext cx="1036369" cy="249845"/>
          </a:xfrm>
          <a:prstGeom prst="rect">
            <a:avLst/>
          </a:prstGeom>
        </p:spPr>
      </p:pic>
    </p:spTree>
    <p:extLst>
      <p:ext uri="{BB962C8B-B14F-4D97-AF65-F5344CB8AC3E}">
        <p14:creationId xmlns:p14="http://schemas.microsoft.com/office/powerpoint/2010/main" val="1666027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44809" y="4777991"/>
            <a:ext cx="267630" cy="168441"/>
          </a:xfrm>
          <a:prstGeom prst="rect">
            <a:avLst/>
          </a:prstGeom>
        </p:spPr>
        <p:txBody>
          <a:bodyPr vert="horz" lIns="0" tIns="39673" rIns="0" bIns="39673" rtlCol="0" anchor="ctr"/>
          <a:lstStyle>
            <a:defPPr>
              <a:defRPr lang="en-US"/>
            </a:defPPr>
            <a:lvl1pPr algn="r">
              <a:defRPr sz="800"/>
            </a:lvl1pPr>
          </a:lstStyle>
          <a:p>
            <a:pPr algn="l" defTabSz="396720" eaLnBrk="1" fontAlgn="auto" hangingPunct="1">
              <a:spcBef>
                <a:spcPts val="0"/>
              </a:spcBef>
              <a:spcAft>
                <a:spcPts val="0"/>
              </a:spcAft>
            </a:pPr>
            <a:fld id="{965A9741-32FB-9942-AAE4-37C9D12D3D1F}" type="slidenum">
              <a:rPr lang="en-US" smtClean="0">
                <a:solidFill>
                  <a:srgbClr val="53565A"/>
                </a:solidFill>
                <a:latin typeface="Trebuchet MS"/>
                <a:ea typeface="+mn-ea"/>
                <a:cs typeface="+mn-cs"/>
              </a:rPr>
              <a:pPr algn="l" defTabSz="396720" eaLnBrk="1" fontAlgn="auto" hangingPunct="1">
                <a:spcBef>
                  <a:spcPts val="0"/>
                </a:spcBef>
                <a:spcAft>
                  <a:spcPts val="0"/>
                </a:spcAft>
              </a:pPr>
              <a:t>‹#›</a:t>
            </a:fld>
            <a:endParaRPr lang="en-US" dirty="0">
              <a:solidFill>
                <a:srgbClr val="53565A"/>
              </a:solidFill>
              <a:latin typeface="Trebuchet MS"/>
              <a:ea typeface="+mn-ea"/>
              <a:cs typeface="+mn-cs"/>
            </a:endParaRPr>
          </a:p>
        </p:txBody>
      </p:sp>
      <p:sp>
        <p:nvSpPr>
          <p:cNvPr id="2" name="Title Placeholder 1"/>
          <p:cNvSpPr>
            <a:spLocks noGrp="1"/>
          </p:cNvSpPr>
          <p:nvPr>
            <p:ph type="title"/>
          </p:nvPr>
        </p:nvSpPr>
        <p:spPr>
          <a:xfrm>
            <a:off x="444813" y="206004"/>
            <a:ext cx="8264215" cy="618166"/>
          </a:xfrm>
          <a:prstGeom prst="rect">
            <a:avLst/>
          </a:prstGeom>
        </p:spPr>
        <p:txBody>
          <a:bodyPr vert="horz" lIns="0" tIns="39673" rIns="0" bIns="3967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44813" y="1110374"/>
            <a:ext cx="8264215" cy="3425028"/>
          </a:xfrm>
          <a:prstGeom prst="rect">
            <a:avLst/>
          </a:prstGeom>
          <a:noFill/>
        </p:spPr>
        <p:txBody>
          <a:bodyPr vert="horz" lIns="0" tIns="39673" rIns="0" bIns="39673"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7410" y="4779515"/>
            <a:ext cx="542989" cy="165330"/>
          </a:xfrm>
          <a:prstGeom prst="rect">
            <a:avLst/>
          </a:prstGeom>
        </p:spPr>
        <p:txBody>
          <a:bodyPr vert="horz" lIns="0" tIns="39673" rIns="0" bIns="39673" rtlCol="0" anchor="ctr"/>
          <a:lstStyle>
            <a:lvl1pPr algn="l">
              <a:defRPr sz="700">
                <a:solidFill>
                  <a:schemeClr val="tx1"/>
                </a:solidFill>
              </a:defRPr>
            </a:lvl1pPr>
          </a:lstStyle>
          <a:p>
            <a:pPr defTabSz="396720" eaLnBrk="1" fontAlgn="auto" hangingPunct="1">
              <a:spcBef>
                <a:spcPts val="0"/>
              </a:spcBef>
              <a:spcAft>
                <a:spcPts val="0"/>
              </a:spcAft>
            </a:pPr>
            <a:r>
              <a:rPr lang="en-US">
                <a:solidFill>
                  <a:srgbClr val="53565A"/>
                </a:solidFill>
                <a:latin typeface="Trebuchet MS"/>
                <a:ea typeface="+mn-ea"/>
                <a:cs typeface="+mn-cs"/>
              </a:rPr>
              <a:t>27/10/2014</a:t>
            </a:r>
            <a:endParaRPr lang="en-US" dirty="0">
              <a:solidFill>
                <a:srgbClr val="53565A"/>
              </a:solidFill>
              <a:latin typeface="Trebuchet MS"/>
              <a:ea typeface="+mn-ea"/>
              <a:cs typeface="+mn-cs"/>
            </a:endParaRPr>
          </a:p>
        </p:txBody>
      </p:sp>
      <p:sp>
        <p:nvSpPr>
          <p:cNvPr id="5" name="Footer Placeholder 4"/>
          <p:cNvSpPr>
            <a:spLocks noGrp="1"/>
          </p:cNvSpPr>
          <p:nvPr>
            <p:ph type="ftr" sz="quarter" idx="3"/>
          </p:nvPr>
        </p:nvSpPr>
        <p:spPr>
          <a:xfrm>
            <a:off x="717410" y="4882631"/>
            <a:ext cx="2895600" cy="165330"/>
          </a:xfrm>
          <a:prstGeom prst="rect">
            <a:avLst/>
          </a:prstGeom>
        </p:spPr>
        <p:txBody>
          <a:bodyPr vert="horz" lIns="0" tIns="39673" rIns="0" bIns="39673" rtlCol="0" anchor="ctr"/>
          <a:lstStyle>
            <a:lvl1pPr>
              <a:defRPr lang="en-US" sz="700"/>
            </a:lvl1pPr>
          </a:lstStyle>
          <a:p>
            <a:pPr algn="l" defTabSz="396720" eaLnBrk="1" fontAlgn="auto" hangingPunct="1">
              <a:spcBef>
                <a:spcPts val="0"/>
              </a:spcBef>
              <a:spcAft>
                <a:spcPts val="0"/>
              </a:spcAft>
            </a:pPr>
            <a:r>
              <a:rPr lang="en-US">
                <a:solidFill>
                  <a:srgbClr val="53565A"/>
                </a:solidFill>
                <a:latin typeface="Trebuchet MS"/>
                <a:ea typeface="+mn-ea"/>
                <a:cs typeface="+mn-cs"/>
              </a:rPr>
              <a:t>Copyright note text (8pt)</a:t>
            </a:r>
            <a:endParaRPr lang="en-US" dirty="0">
              <a:solidFill>
                <a:srgbClr val="53565A"/>
              </a:solidFill>
              <a:latin typeface="Trebuchet MS"/>
              <a:ea typeface="+mn-ea"/>
              <a:cs typeface="+mn-cs"/>
            </a:endParaRPr>
          </a:p>
        </p:txBody>
      </p:sp>
      <p:cxnSp>
        <p:nvCxnSpPr>
          <p:cNvPr id="15" name="Straight Connector 14"/>
          <p:cNvCxnSpPr/>
          <p:nvPr/>
        </p:nvCxnSpPr>
        <p:spPr>
          <a:xfrm>
            <a:off x="433409" y="4656582"/>
            <a:ext cx="8275637" cy="0"/>
          </a:xfrm>
          <a:prstGeom prst="line">
            <a:avLst/>
          </a:prstGeom>
          <a:ln w="25400" cmpd="sng">
            <a:gradFill flip="none" rotWithShape="1">
              <a:gsLst>
                <a:gs pos="10000">
                  <a:schemeClr val="bg2"/>
                </a:gs>
                <a:gs pos="90000">
                  <a:schemeClr val="tx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9" name="Picture 8" descr="SA_PRINT_LOGO_MRKT_SPOT_POS.png"/>
          <p:cNvPicPr>
            <a:picLocks noChangeAspect="1"/>
          </p:cNvPicPr>
          <p:nvPr/>
        </p:nvPicPr>
        <p:blipFill rotWithShape="1">
          <a:blip r:embed="rId25">
            <a:extLst>
              <a:ext uri="{28A0092B-C50C-407E-A947-70E740481C1C}">
                <a14:useLocalDpi xmlns:a14="http://schemas.microsoft.com/office/drawing/2010/main" val="0"/>
              </a:ext>
            </a:extLst>
          </a:blip>
          <a:srcRect t="41628" r="33420"/>
          <a:stretch/>
        </p:blipFill>
        <p:spPr>
          <a:xfrm>
            <a:off x="7670878" y="4719285"/>
            <a:ext cx="1059340" cy="287756"/>
          </a:xfrm>
          <a:prstGeom prst="rect">
            <a:avLst/>
          </a:prstGeom>
        </p:spPr>
      </p:pic>
      <p:sp>
        <p:nvSpPr>
          <p:cNvPr id="6" name="MSIPCMContentMarking" descr="{&quot;HashCode&quot;:170675586,&quot;Placement&quot;:&quot;Footer&quot;,&quot;Top&quot;:378.960144,&quot;Left&quot;:269.451416,&quot;SlideWidth&quot;:720,&quot;SlideHeight&quot;:405}">
            <a:extLst>
              <a:ext uri="{FF2B5EF4-FFF2-40B4-BE49-F238E27FC236}">
                <a16:creationId xmlns:a16="http://schemas.microsoft.com/office/drawing/2014/main" id="{6D91B81C-689A-4E54-8504-FAFEF5A5712C}"/>
              </a:ext>
            </a:extLst>
          </p:cNvPr>
          <p:cNvSpPr txBox="1"/>
          <p:nvPr/>
        </p:nvSpPr>
        <p:spPr>
          <a:xfrm>
            <a:off x="3422033" y="4812794"/>
            <a:ext cx="2299933" cy="330706"/>
          </a:xfrm>
          <a:prstGeom prst="rect">
            <a:avLst/>
          </a:prstGeom>
          <a:noFill/>
        </p:spPr>
        <p:txBody>
          <a:bodyPr vert="horz" wrap="square" lIns="0" tIns="0" rIns="0" bIns="0" rtlCol="0" anchor="ctr" anchorCtr="1">
            <a:spAutoFit/>
          </a:bodyPr>
          <a:lstStyle/>
          <a:p>
            <a:pPr algn="ctr">
              <a:spcBef>
                <a:spcPct val="0"/>
              </a:spcBef>
              <a:spcAft>
                <a:spcPct val="0"/>
              </a:spcAft>
            </a:pPr>
            <a:r>
              <a:rPr lang="en-US" sz="1400">
                <a:solidFill>
                  <a:srgbClr val="008000"/>
                </a:solidFill>
                <a:latin typeface="Calibri" panose="020F0502020204030204" pitchFamily="34" charset="0"/>
              </a:rPr>
              <a:t>Classification: General Use</a:t>
            </a:r>
          </a:p>
        </p:txBody>
      </p:sp>
      <p:sp>
        <p:nvSpPr>
          <p:cNvPr id="11" name="Rectangle 10">
            <a:extLst>
              <a:ext uri="{FF2B5EF4-FFF2-40B4-BE49-F238E27FC236}">
                <a16:creationId xmlns:a16="http://schemas.microsoft.com/office/drawing/2014/main" id="{BBC76689-FC9E-3A5A-6733-C0007F3449F7}"/>
              </a:ext>
            </a:extLst>
          </p:cNvPr>
          <p:cNvSpPr/>
          <p:nvPr userDrawn="1"/>
        </p:nvSpPr>
        <p:spPr>
          <a:xfrm>
            <a:off x="3613010" y="4882631"/>
            <a:ext cx="1917982" cy="1653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697738"/>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119" r:id="rId22"/>
    <p:sldLayoutId id="2147484120" r:id="rId23"/>
  </p:sldLayoutIdLst>
  <p:hf sldNum="0" hdr="0" ftr="0" dt="0"/>
  <p:txStyles>
    <p:titleStyle>
      <a:lvl1pPr algn="l" defTabSz="396720" rtl="0" eaLnBrk="1" latinLnBrk="0" hangingPunct="1">
        <a:spcBef>
          <a:spcPct val="0"/>
        </a:spcBef>
        <a:buNone/>
        <a:defRPr sz="2100" kern="1200">
          <a:solidFill>
            <a:schemeClr val="tx2"/>
          </a:solidFill>
          <a:latin typeface="+mj-lt"/>
          <a:ea typeface="+mj-ea"/>
          <a:cs typeface="+mj-cs"/>
        </a:defRPr>
      </a:lvl1pPr>
    </p:titleStyle>
    <p:bodyStyle>
      <a:lvl1pPr marL="199738" indent="-199738" algn="l" defTabSz="396720" rtl="0" eaLnBrk="1" latinLnBrk="0" hangingPunct="1">
        <a:spcBef>
          <a:spcPts val="521"/>
        </a:spcBef>
        <a:buFont typeface="Arial"/>
        <a:buChar char="•"/>
        <a:defRPr sz="1400" kern="1200">
          <a:solidFill>
            <a:schemeClr val="tx1"/>
          </a:solidFill>
          <a:latin typeface="+mn-lt"/>
          <a:ea typeface="+mn-ea"/>
          <a:cs typeface="+mn-cs"/>
        </a:defRPr>
      </a:lvl1pPr>
      <a:lvl2pPr marL="393968" indent="-194226" algn="l" defTabSz="396720" rtl="0" eaLnBrk="1" latinLnBrk="0" hangingPunct="1">
        <a:spcBef>
          <a:spcPts val="521"/>
        </a:spcBef>
        <a:buFont typeface="Lucida Grande"/>
        <a:buChar char="-"/>
        <a:defRPr sz="1400" kern="1200">
          <a:solidFill>
            <a:schemeClr val="tx1"/>
          </a:solidFill>
          <a:latin typeface="+mn-lt"/>
          <a:ea typeface="+mn-ea"/>
          <a:cs typeface="+mn-cs"/>
        </a:defRPr>
      </a:lvl2pPr>
      <a:lvl3pPr marL="593707" indent="-199738" algn="l" defTabSz="396720" rtl="0" eaLnBrk="1" latinLnBrk="0" hangingPunct="1">
        <a:spcBef>
          <a:spcPts val="521"/>
        </a:spcBef>
        <a:buFont typeface="Arial"/>
        <a:buChar char="•"/>
        <a:defRPr sz="1400" kern="1200">
          <a:solidFill>
            <a:schemeClr val="tx1"/>
          </a:solidFill>
          <a:latin typeface="+mn-lt"/>
          <a:ea typeface="+mn-ea"/>
          <a:cs typeface="+mn-cs"/>
        </a:defRPr>
      </a:lvl3pPr>
      <a:lvl4pPr marL="793444" indent="-199738" algn="l" defTabSz="396720" rtl="0" eaLnBrk="1" latinLnBrk="0" hangingPunct="1">
        <a:spcBef>
          <a:spcPts val="521"/>
        </a:spcBef>
        <a:buFont typeface="Lucida Grande"/>
        <a:buChar char="-"/>
        <a:defRPr sz="1400" kern="1200">
          <a:solidFill>
            <a:schemeClr val="tx1"/>
          </a:solidFill>
          <a:latin typeface="+mn-lt"/>
          <a:ea typeface="+mn-ea"/>
          <a:cs typeface="+mn-cs"/>
        </a:defRPr>
      </a:lvl4pPr>
      <a:lvl5pPr marL="993184" indent="-199738" algn="l" defTabSz="396720" rtl="0" eaLnBrk="1" latinLnBrk="0" hangingPunct="1">
        <a:spcBef>
          <a:spcPts val="521"/>
        </a:spcBef>
        <a:buFont typeface="Arial"/>
        <a:buChar char="•"/>
        <a:defRPr sz="1400" kern="1200">
          <a:solidFill>
            <a:schemeClr val="tx1"/>
          </a:solidFill>
          <a:latin typeface="+mn-lt"/>
          <a:ea typeface="+mn-ea"/>
          <a:cs typeface="+mn-cs"/>
        </a:defRPr>
      </a:lvl5pPr>
      <a:lvl6pPr marL="2181975" indent="-198361" algn="l" defTabSz="396720" rtl="0" eaLnBrk="1" latinLnBrk="0" hangingPunct="1">
        <a:spcBef>
          <a:spcPct val="20000"/>
        </a:spcBef>
        <a:buFont typeface="Arial"/>
        <a:buChar char="•"/>
        <a:defRPr sz="1700" kern="1200">
          <a:solidFill>
            <a:schemeClr val="tx1"/>
          </a:solidFill>
          <a:latin typeface="+mn-lt"/>
          <a:ea typeface="+mn-ea"/>
          <a:cs typeface="+mn-cs"/>
        </a:defRPr>
      </a:lvl6pPr>
      <a:lvl7pPr marL="2578697" indent="-198361" algn="l" defTabSz="396720" rtl="0" eaLnBrk="1" latinLnBrk="0" hangingPunct="1">
        <a:spcBef>
          <a:spcPct val="20000"/>
        </a:spcBef>
        <a:buFont typeface="Arial"/>
        <a:buChar char="•"/>
        <a:defRPr sz="1700" kern="1200">
          <a:solidFill>
            <a:schemeClr val="tx1"/>
          </a:solidFill>
          <a:latin typeface="+mn-lt"/>
          <a:ea typeface="+mn-ea"/>
          <a:cs typeface="+mn-cs"/>
        </a:defRPr>
      </a:lvl7pPr>
      <a:lvl8pPr marL="2975422" indent="-198361" algn="l" defTabSz="396720" rtl="0" eaLnBrk="1" latinLnBrk="0" hangingPunct="1">
        <a:spcBef>
          <a:spcPct val="20000"/>
        </a:spcBef>
        <a:buFont typeface="Arial"/>
        <a:buChar char="•"/>
        <a:defRPr sz="1700" kern="1200">
          <a:solidFill>
            <a:schemeClr val="tx1"/>
          </a:solidFill>
          <a:latin typeface="+mn-lt"/>
          <a:ea typeface="+mn-ea"/>
          <a:cs typeface="+mn-cs"/>
        </a:defRPr>
      </a:lvl8pPr>
      <a:lvl9pPr marL="3372142" indent="-198361" algn="l" defTabSz="396720"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96720" rtl="0" eaLnBrk="1" latinLnBrk="0" hangingPunct="1">
        <a:defRPr sz="1600" kern="1200">
          <a:solidFill>
            <a:schemeClr val="tx1"/>
          </a:solidFill>
          <a:latin typeface="+mn-lt"/>
          <a:ea typeface="+mn-ea"/>
          <a:cs typeface="+mn-cs"/>
        </a:defRPr>
      </a:lvl1pPr>
      <a:lvl2pPr marL="396720" algn="l" defTabSz="396720" rtl="0" eaLnBrk="1" latinLnBrk="0" hangingPunct="1">
        <a:defRPr sz="1600" kern="1200">
          <a:solidFill>
            <a:schemeClr val="tx1"/>
          </a:solidFill>
          <a:latin typeface="+mn-lt"/>
          <a:ea typeface="+mn-ea"/>
          <a:cs typeface="+mn-cs"/>
        </a:defRPr>
      </a:lvl2pPr>
      <a:lvl3pPr marL="793444" algn="l" defTabSz="396720" rtl="0" eaLnBrk="1" latinLnBrk="0" hangingPunct="1">
        <a:defRPr sz="1600" kern="1200">
          <a:solidFill>
            <a:schemeClr val="tx1"/>
          </a:solidFill>
          <a:latin typeface="+mn-lt"/>
          <a:ea typeface="+mn-ea"/>
          <a:cs typeface="+mn-cs"/>
        </a:defRPr>
      </a:lvl3pPr>
      <a:lvl4pPr marL="1190168" algn="l" defTabSz="396720" rtl="0" eaLnBrk="1" latinLnBrk="0" hangingPunct="1">
        <a:defRPr sz="1600" kern="1200">
          <a:solidFill>
            <a:schemeClr val="tx1"/>
          </a:solidFill>
          <a:latin typeface="+mn-lt"/>
          <a:ea typeface="+mn-ea"/>
          <a:cs typeface="+mn-cs"/>
        </a:defRPr>
      </a:lvl4pPr>
      <a:lvl5pPr marL="1586888" algn="l" defTabSz="396720" rtl="0" eaLnBrk="1" latinLnBrk="0" hangingPunct="1">
        <a:defRPr sz="1600" kern="1200">
          <a:solidFill>
            <a:schemeClr val="tx1"/>
          </a:solidFill>
          <a:latin typeface="+mn-lt"/>
          <a:ea typeface="+mn-ea"/>
          <a:cs typeface="+mn-cs"/>
        </a:defRPr>
      </a:lvl5pPr>
      <a:lvl6pPr marL="1983613" algn="l" defTabSz="396720" rtl="0" eaLnBrk="1" latinLnBrk="0" hangingPunct="1">
        <a:defRPr sz="1600" kern="1200">
          <a:solidFill>
            <a:schemeClr val="tx1"/>
          </a:solidFill>
          <a:latin typeface="+mn-lt"/>
          <a:ea typeface="+mn-ea"/>
          <a:cs typeface="+mn-cs"/>
        </a:defRPr>
      </a:lvl6pPr>
      <a:lvl7pPr marL="2380337" algn="l" defTabSz="396720" rtl="0" eaLnBrk="1" latinLnBrk="0" hangingPunct="1">
        <a:defRPr sz="1600" kern="1200">
          <a:solidFill>
            <a:schemeClr val="tx1"/>
          </a:solidFill>
          <a:latin typeface="+mn-lt"/>
          <a:ea typeface="+mn-ea"/>
          <a:cs typeface="+mn-cs"/>
        </a:defRPr>
      </a:lvl7pPr>
      <a:lvl8pPr marL="2777058" algn="l" defTabSz="396720" rtl="0" eaLnBrk="1" latinLnBrk="0" hangingPunct="1">
        <a:defRPr sz="1600" kern="1200">
          <a:solidFill>
            <a:schemeClr val="tx1"/>
          </a:solidFill>
          <a:latin typeface="+mn-lt"/>
          <a:ea typeface="+mn-ea"/>
          <a:cs typeface="+mn-cs"/>
        </a:defRPr>
      </a:lvl8pPr>
      <a:lvl9pPr marL="3173780" algn="l" defTabSz="39672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oleObject" Target="../embeddings/oleObject19.bin"/><Relationship Id="rId3" Type="http://schemas.openxmlformats.org/officeDocument/2006/relationships/slideLayout" Target="../slideLayouts/slideLayout23.xml"/><Relationship Id="rId7" Type="http://schemas.openxmlformats.org/officeDocument/2006/relationships/oleObject" Target="../embeddings/oleObject17.bin"/><Relationship Id="rId12" Type="http://schemas.openxmlformats.org/officeDocument/2006/relationships/image" Target="../media/image46.emf"/><Relationship Id="rId2" Type="http://schemas.openxmlformats.org/officeDocument/2006/relationships/tags" Target="../tags/tag2.xml"/><Relationship Id="rId16" Type="http://schemas.openxmlformats.org/officeDocument/2006/relationships/hyperlink" Target="https://github.com/sibo/xtbdft" TargetMode="External"/><Relationship Id="rId1" Type="http://schemas.openxmlformats.org/officeDocument/2006/relationships/tags" Target="../tags/tag1.xml"/><Relationship Id="rId6" Type="http://schemas.openxmlformats.org/officeDocument/2006/relationships/image" Target="../media/image42.emf"/><Relationship Id="rId11" Type="http://schemas.openxmlformats.org/officeDocument/2006/relationships/oleObject" Target="../embeddings/oleObject18.bin"/><Relationship Id="rId5" Type="http://schemas.openxmlformats.org/officeDocument/2006/relationships/oleObject" Target="../embeddings/oleObject16.bin"/><Relationship Id="rId15" Type="http://schemas.openxmlformats.org/officeDocument/2006/relationships/hyperlink" Target="https://ssrn.com/abstract=4155262" TargetMode="External"/><Relationship Id="rId10" Type="http://schemas.openxmlformats.org/officeDocument/2006/relationships/image" Target="../media/image45.png"/><Relationship Id="rId4" Type="http://schemas.openxmlformats.org/officeDocument/2006/relationships/notesSlide" Target="../notesSlides/notesSlide5.xml"/><Relationship Id="rId9" Type="http://schemas.openxmlformats.org/officeDocument/2006/relationships/image" Target="../media/image44.jpeg"/><Relationship Id="rId14" Type="http://schemas.openxmlformats.org/officeDocument/2006/relationships/image" Target="../media/image47.emf"/></Relationships>
</file>

<file path=ppt/slides/_rels/slide1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hyperlink" Target="https://github.com/sibo/xtbdft" TargetMode="External"/><Relationship Id="rId4" Type="http://schemas.openxmlformats.org/officeDocument/2006/relationships/hyperlink" Target="https://ssrn.com/abstract=415526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27.bin"/><Relationship Id="rId18" Type="http://schemas.openxmlformats.org/officeDocument/2006/relationships/image" Target="../media/image59.emf"/><Relationship Id="rId26" Type="http://schemas.openxmlformats.org/officeDocument/2006/relationships/image" Target="../media/image63.e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56.emf"/><Relationship Id="rId17" Type="http://schemas.openxmlformats.org/officeDocument/2006/relationships/oleObject" Target="../embeddings/oleObject29.bin"/><Relationship Id="rId25" Type="http://schemas.openxmlformats.org/officeDocument/2006/relationships/oleObject" Target="../embeddings/oleObject33.bin"/><Relationship Id="rId2" Type="http://schemas.openxmlformats.org/officeDocument/2006/relationships/chart" Target="../charts/chart1.xml"/><Relationship Id="rId16" Type="http://schemas.openxmlformats.org/officeDocument/2006/relationships/image" Target="../media/image58.emf"/><Relationship Id="rId20" Type="http://schemas.openxmlformats.org/officeDocument/2006/relationships/image" Target="../media/image60.emf"/><Relationship Id="rId29"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26.bin"/><Relationship Id="rId24" Type="http://schemas.openxmlformats.org/officeDocument/2006/relationships/image" Target="../media/image62.emf"/><Relationship Id="rId32" Type="http://schemas.openxmlformats.org/officeDocument/2006/relationships/image" Target="../media/image66.e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2.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30.bin"/><Relationship Id="rId31" Type="http://schemas.openxmlformats.org/officeDocument/2006/relationships/oleObject" Target="../embeddings/oleObject36.bin"/><Relationship Id="rId4" Type="http://schemas.openxmlformats.org/officeDocument/2006/relationships/image" Target="../media/image52.emf"/><Relationship Id="rId9" Type="http://schemas.openxmlformats.org/officeDocument/2006/relationships/oleObject" Target="../embeddings/oleObject25.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34.bin"/><Relationship Id="rId30" Type="http://schemas.openxmlformats.org/officeDocument/2006/relationships/image" Target="../media/image65.emf"/></Relationships>
</file>

<file path=ppt/slides/_rels/slide1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emf"/><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44.bin"/><Relationship Id="rId18" Type="http://schemas.openxmlformats.org/officeDocument/2006/relationships/image" Target="../media/image59.emf"/><Relationship Id="rId26" Type="http://schemas.openxmlformats.org/officeDocument/2006/relationships/image" Target="../media/image63.emf"/><Relationship Id="rId3" Type="http://schemas.openxmlformats.org/officeDocument/2006/relationships/oleObject" Target="../embeddings/oleObject39.bin"/><Relationship Id="rId21" Type="http://schemas.openxmlformats.org/officeDocument/2006/relationships/oleObject" Target="../embeddings/oleObject48.bin"/><Relationship Id="rId7" Type="http://schemas.openxmlformats.org/officeDocument/2006/relationships/oleObject" Target="../embeddings/oleObject41.bin"/><Relationship Id="rId12" Type="http://schemas.openxmlformats.org/officeDocument/2006/relationships/image" Target="../media/image56.emf"/><Relationship Id="rId17" Type="http://schemas.openxmlformats.org/officeDocument/2006/relationships/oleObject" Target="../embeddings/oleObject46.bin"/><Relationship Id="rId25" Type="http://schemas.openxmlformats.org/officeDocument/2006/relationships/oleObject" Target="../embeddings/oleObject50.bin"/><Relationship Id="rId2" Type="http://schemas.openxmlformats.org/officeDocument/2006/relationships/chart" Target="../charts/chart2.xml"/><Relationship Id="rId16" Type="http://schemas.openxmlformats.org/officeDocument/2006/relationships/image" Target="../media/image58.emf"/><Relationship Id="rId20" Type="http://schemas.openxmlformats.org/officeDocument/2006/relationships/image" Target="../media/image60.emf"/><Relationship Id="rId29" Type="http://schemas.openxmlformats.org/officeDocument/2006/relationships/oleObject" Target="../embeddings/oleObject52.bin"/><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43.bin"/><Relationship Id="rId24" Type="http://schemas.openxmlformats.org/officeDocument/2006/relationships/image" Target="../media/image62.emf"/><Relationship Id="rId32" Type="http://schemas.openxmlformats.org/officeDocument/2006/relationships/image" Target="../media/image66.emf"/><Relationship Id="rId5" Type="http://schemas.openxmlformats.org/officeDocument/2006/relationships/oleObject" Target="../embeddings/oleObject40.bin"/><Relationship Id="rId15" Type="http://schemas.openxmlformats.org/officeDocument/2006/relationships/oleObject" Target="../embeddings/oleObject45.bin"/><Relationship Id="rId23" Type="http://schemas.openxmlformats.org/officeDocument/2006/relationships/oleObject" Target="../embeddings/oleObject49.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47.bin"/><Relationship Id="rId31" Type="http://schemas.openxmlformats.org/officeDocument/2006/relationships/oleObject" Target="../embeddings/oleObject53.bin"/><Relationship Id="rId4" Type="http://schemas.openxmlformats.org/officeDocument/2006/relationships/image" Target="../media/image52.emf"/><Relationship Id="rId9" Type="http://schemas.openxmlformats.org/officeDocument/2006/relationships/oleObject" Target="../embeddings/oleObject42.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51.bin"/><Relationship Id="rId30" Type="http://schemas.openxmlformats.org/officeDocument/2006/relationships/image" Target="../media/image65.emf"/></Relationships>
</file>

<file path=ppt/slides/_rels/slide18.xml.rels><?xml version="1.0" encoding="UTF-8" standalone="yes"?>
<Relationships xmlns="http://schemas.openxmlformats.org/package/2006/relationships"><Relationship Id="rId13" Type="http://schemas.openxmlformats.org/officeDocument/2006/relationships/oleObject" Target="../embeddings/oleObject59.bin"/><Relationship Id="rId18" Type="http://schemas.openxmlformats.org/officeDocument/2006/relationships/image" Target="../media/image59.emf"/><Relationship Id="rId26" Type="http://schemas.openxmlformats.org/officeDocument/2006/relationships/image" Target="../media/image63.emf"/><Relationship Id="rId3" Type="http://schemas.openxmlformats.org/officeDocument/2006/relationships/oleObject" Target="../embeddings/oleObject54.bin"/><Relationship Id="rId21" Type="http://schemas.openxmlformats.org/officeDocument/2006/relationships/oleObject" Target="../embeddings/oleObject63.bin"/><Relationship Id="rId34" Type="http://schemas.openxmlformats.org/officeDocument/2006/relationships/image" Target="../media/image73.emf"/><Relationship Id="rId7" Type="http://schemas.openxmlformats.org/officeDocument/2006/relationships/oleObject" Target="../embeddings/oleObject56.bin"/><Relationship Id="rId12" Type="http://schemas.openxmlformats.org/officeDocument/2006/relationships/image" Target="../media/image56.emf"/><Relationship Id="rId17" Type="http://schemas.openxmlformats.org/officeDocument/2006/relationships/oleObject" Target="../embeddings/oleObject61.bin"/><Relationship Id="rId25" Type="http://schemas.openxmlformats.org/officeDocument/2006/relationships/oleObject" Target="../embeddings/oleObject65.bin"/><Relationship Id="rId33" Type="http://schemas.openxmlformats.org/officeDocument/2006/relationships/oleObject" Target="../embeddings/oleObject69.bin"/><Relationship Id="rId2" Type="http://schemas.openxmlformats.org/officeDocument/2006/relationships/chart" Target="../charts/chart3.xml"/><Relationship Id="rId16" Type="http://schemas.openxmlformats.org/officeDocument/2006/relationships/image" Target="../media/image58.emf"/><Relationship Id="rId20" Type="http://schemas.openxmlformats.org/officeDocument/2006/relationships/image" Target="../media/image60.emf"/><Relationship Id="rId29"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58.bin"/><Relationship Id="rId24" Type="http://schemas.openxmlformats.org/officeDocument/2006/relationships/image" Target="../media/image62.emf"/><Relationship Id="rId32" Type="http://schemas.openxmlformats.org/officeDocument/2006/relationships/image" Target="../media/image66.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62.bin"/><Relationship Id="rId31" Type="http://schemas.openxmlformats.org/officeDocument/2006/relationships/oleObject" Target="../embeddings/oleObject68.bin"/><Relationship Id="rId4" Type="http://schemas.openxmlformats.org/officeDocument/2006/relationships/image" Target="../media/image52.emf"/><Relationship Id="rId9" Type="http://schemas.openxmlformats.org/officeDocument/2006/relationships/oleObject" Target="../embeddings/oleObject57.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66.bin"/><Relationship Id="rId30" Type="http://schemas.openxmlformats.org/officeDocument/2006/relationships/image" Target="../media/image65.emf"/><Relationship Id="rId8" Type="http://schemas.openxmlformats.org/officeDocument/2006/relationships/image" Target="../media/image54.emf"/></Relationships>
</file>

<file path=ppt/slides/_rels/slide19.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oleObject" Target="../embeddings/oleObject70.bin"/><Relationship Id="rId1" Type="http://schemas.openxmlformats.org/officeDocument/2006/relationships/slideLayout" Target="../slideLayouts/slideLayout2.xml"/><Relationship Id="rId6" Type="http://schemas.openxmlformats.org/officeDocument/2006/relationships/oleObject" Target="../embeddings/oleObject72.bin"/><Relationship Id="rId5" Type="http://schemas.openxmlformats.org/officeDocument/2006/relationships/image" Target="../media/image75.emf"/><Relationship Id="rId4" Type="http://schemas.openxmlformats.org/officeDocument/2006/relationships/oleObject" Target="../embeddings/oleObject71.bin"/></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73.bin"/><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74.bin"/><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75.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39.e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76.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27.bin"/><Relationship Id="rId18" Type="http://schemas.openxmlformats.org/officeDocument/2006/relationships/image" Target="../media/image59.emf"/><Relationship Id="rId26" Type="http://schemas.openxmlformats.org/officeDocument/2006/relationships/image" Target="../media/image63.e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56.emf"/><Relationship Id="rId17" Type="http://schemas.openxmlformats.org/officeDocument/2006/relationships/oleObject" Target="../embeddings/oleObject29.bin"/><Relationship Id="rId25" Type="http://schemas.openxmlformats.org/officeDocument/2006/relationships/oleObject" Target="../embeddings/oleObject33.bin"/><Relationship Id="rId2" Type="http://schemas.openxmlformats.org/officeDocument/2006/relationships/chart" Target="../charts/chart4.xml"/><Relationship Id="rId16" Type="http://schemas.openxmlformats.org/officeDocument/2006/relationships/image" Target="../media/image58.emf"/><Relationship Id="rId20" Type="http://schemas.openxmlformats.org/officeDocument/2006/relationships/image" Target="../media/image60.emf"/><Relationship Id="rId29"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26.bin"/><Relationship Id="rId24" Type="http://schemas.openxmlformats.org/officeDocument/2006/relationships/image" Target="../media/image62.emf"/><Relationship Id="rId32" Type="http://schemas.openxmlformats.org/officeDocument/2006/relationships/image" Target="../media/image66.e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2.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30.bin"/><Relationship Id="rId31" Type="http://schemas.openxmlformats.org/officeDocument/2006/relationships/oleObject" Target="../embeddings/oleObject36.bin"/><Relationship Id="rId4" Type="http://schemas.openxmlformats.org/officeDocument/2006/relationships/image" Target="../media/image52.emf"/><Relationship Id="rId9" Type="http://schemas.openxmlformats.org/officeDocument/2006/relationships/oleObject" Target="../embeddings/oleObject25.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34.bin"/><Relationship Id="rId30" Type="http://schemas.openxmlformats.org/officeDocument/2006/relationships/image" Target="../media/image65.emf"/></Relationships>
</file>

<file path=ppt/slides/_rels/slide2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77.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3.bin"/><Relationship Id="rId18" Type="http://schemas.openxmlformats.org/officeDocument/2006/relationships/image" Target="../media/image88.emf"/><Relationship Id="rId26" Type="http://schemas.openxmlformats.org/officeDocument/2006/relationships/image" Target="../media/image63.emf"/><Relationship Id="rId3" Type="http://schemas.openxmlformats.org/officeDocument/2006/relationships/oleObject" Target="../embeddings/oleObject78.bin"/><Relationship Id="rId21" Type="http://schemas.openxmlformats.org/officeDocument/2006/relationships/oleObject" Target="../embeddings/oleObject87.bin"/><Relationship Id="rId7" Type="http://schemas.openxmlformats.org/officeDocument/2006/relationships/oleObject" Target="../embeddings/oleObject80.bin"/><Relationship Id="rId12" Type="http://schemas.openxmlformats.org/officeDocument/2006/relationships/image" Target="../media/image86.emf"/><Relationship Id="rId17" Type="http://schemas.openxmlformats.org/officeDocument/2006/relationships/oleObject" Target="../embeddings/oleObject85.bin"/><Relationship Id="rId25" Type="http://schemas.openxmlformats.org/officeDocument/2006/relationships/oleObject" Target="../embeddings/oleObject89.bin"/><Relationship Id="rId2" Type="http://schemas.openxmlformats.org/officeDocument/2006/relationships/chart" Target="../charts/chart5.xml"/><Relationship Id="rId16" Type="http://schemas.openxmlformats.org/officeDocument/2006/relationships/image" Target="../media/image87.emf"/><Relationship Id="rId20" Type="http://schemas.openxmlformats.org/officeDocument/2006/relationships/image" Target="../media/image60.emf"/><Relationship Id="rId29" Type="http://schemas.openxmlformats.org/officeDocument/2006/relationships/oleObject" Target="../embeddings/oleObject91.bin"/><Relationship Id="rId1" Type="http://schemas.openxmlformats.org/officeDocument/2006/relationships/slideLayout" Target="../slideLayouts/slideLayout2.xml"/><Relationship Id="rId6" Type="http://schemas.openxmlformats.org/officeDocument/2006/relationships/image" Target="../media/image85.emf"/><Relationship Id="rId11" Type="http://schemas.openxmlformats.org/officeDocument/2006/relationships/oleObject" Target="../embeddings/oleObject82.bin"/><Relationship Id="rId24" Type="http://schemas.openxmlformats.org/officeDocument/2006/relationships/image" Target="../media/image62.emf"/><Relationship Id="rId5" Type="http://schemas.openxmlformats.org/officeDocument/2006/relationships/oleObject" Target="../embeddings/oleObject79.bin"/><Relationship Id="rId15" Type="http://schemas.openxmlformats.org/officeDocument/2006/relationships/oleObject" Target="../embeddings/oleObject84.bin"/><Relationship Id="rId23" Type="http://schemas.openxmlformats.org/officeDocument/2006/relationships/oleObject" Target="../embeddings/oleObject88.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86.bin"/><Relationship Id="rId31" Type="http://schemas.openxmlformats.org/officeDocument/2006/relationships/image" Target="../media/image89.png"/><Relationship Id="rId4" Type="http://schemas.openxmlformats.org/officeDocument/2006/relationships/image" Target="../media/image52.emf"/><Relationship Id="rId9" Type="http://schemas.openxmlformats.org/officeDocument/2006/relationships/oleObject" Target="../embeddings/oleObject81.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90.bin"/><Relationship Id="rId30" Type="http://schemas.openxmlformats.org/officeDocument/2006/relationships/image" Target="../media/image65.emf"/></Relationships>
</file>

<file path=ppt/slides/_rels/slide29.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3.bin"/><Relationship Id="rId18" Type="http://schemas.openxmlformats.org/officeDocument/2006/relationships/image" Target="../media/image88.emf"/><Relationship Id="rId26" Type="http://schemas.openxmlformats.org/officeDocument/2006/relationships/image" Target="../media/image63.emf"/><Relationship Id="rId3" Type="http://schemas.openxmlformats.org/officeDocument/2006/relationships/oleObject" Target="../embeddings/oleObject78.bin"/><Relationship Id="rId21" Type="http://schemas.openxmlformats.org/officeDocument/2006/relationships/oleObject" Target="../embeddings/oleObject87.bin"/><Relationship Id="rId7" Type="http://schemas.openxmlformats.org/officeDocument/2006/relationships/oleObject" Target="../embeddings/oleObject80.bin"/><Relationship Id="rId12" Type="http://schemas.openxmlformats.org/officeDocument/2006/relationships/image" Target="../media/image86.emf"/><Relationship Id="rId17" Type="http://schemas.openxmlformats.org/officeDocument/2006/relationships/oleObject" Target="../embeddings/oleObject85.bin"/><Relationship Id="rId25" Type="http://schemas.openxmlformats.org/officeDocument/2006/relationships/oleObject" Target="../embeddings/oleObject89.bin"/><Relationship Id="rId2" Type="http://schemas.openxmlformats.org/officeDocument/2006/relationships/chart" Target="../charts/chart6.xml"/><Relationship Id="rId16" Type="http://schemas.openxmlformats.org/officeDocument/2006/relationships/image" Target="../media/image87.emf"/><Relationship Id="rId20" Type="http://schemas.openxmlformats.org/officeDocument/2006/relationships/image" Target="../media/image60.emf"/><Relationship Id="rId29" Type="http://schemas.openxmlformats.org/officeDocument/2006/relationships/oleObject" Target="../embeddings/oleObject91.bin"/><Relationship Id="rId1" Type="http://schemas.openxmlformats.org/officeDocument/2006/relationships/slideLayout" Target="../slideLayouts/slideLayout2.xml"/><Relationship Id="rId6" Type="http://schemas.openxmlformats.org/officeDocument/2006/relationships/image" Target="../media/image85.emf"/><Relationship Id="rId11" Type="http://schemas.openxmlformats.org/officeDocument/2006/relationships/oleObject" Target="../embeddings/oleObject82.bin"/><Relationship Id="rId24" Type="http://schemas.openxmlformats.org/officeDocument/2006/relationships/image" Target="../media/image62.emf"/><Relationship Id="rId5" Type="http://schemas.openxmlformats.org/officeDocument/2006/relationships/oleObject" Target="../embeddings/oleObject79.bin"/><Relationship Id="rId15" Type="http://schemas.openxmlformats.org/officeDocument/2006/relationships/oleObject" Target="../embeddings/oleObject84.bin"/><Relationship Id="rId23" Type="http://schemas.openxmlformats.org/officeDocument/2006/relationships/oleObject" Target="../embeddings/oleObject88.bin"/><Relationship Id="rId28" Type="http://schemas.openxmlformats.org/officeDocument/2006/relationships/image" Target="../media/image64.emf"/><Relationship Id="rId10" Type="http://schemas.openxmlformats.org/officeDocument/2006/relationships/image" Target="../media/image55.emf"/><Relationship Id="rId19" Type="http://schemas.openxmlformats.org/officeDocument/2006/relationships/oleObject" Target="../embeddings/oleObject86.bin"/><Relationship Id="rId4" Type="http://schemas.openxmlformats.org/officeDocument/2006/relationships/image" Target="../media/image52.emf"/><Relationship Id="rId9" Type="http://schemas.openxmlformats.org/officeDocument/2006/relationships/oleObject" Target="../embeddings/oleObject81.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90.bin"/><Relationship Id="rId30"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91.emf"/></Relationships>
</file>

<file path=ppt/slides/_rels/slide3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93.bin"/><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oleObject" Target="../embeddings/oleObject94.bin"/></Relationships>
</file>

<file path=ppt/slides/_rels/slide32.xml.rels><?xml version="1.0" encoding="UTF-8" standalone="yes"?>
<Relationships xmlns="http://schemas.openxmlformats.org/package/2006/relationships"><Relationship Id="rId3" Type="http://schemas.openxmlformats.org/officeDocument/2006/relationships/hyperlink" Target="https://acs.digitellinc.com/acs/live/28/page/905/1?eventSearchInput=sibo&amp;eventSearchDateTimeStart=&amp;eventSearchDateTimeEnd=" TargetMode="External"/><Relationship Id="rId2" Type="http://schemas.openxmlformats.org/officeDocument/2006/relationships/hyperlink" Target="https://acs.digitellinc.com/acs/live/28/page/905/1?eventSearchInput=sibo&amp;eventSearchDateTimeStart=&amp;eventSearchDateTimeEnd=#sessionCollapse441666"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3.emf"/><Relationship Id="rId3" Type="http://schemas.openxmlformats.org/officeDocument/2006/relationships/image" Target="../media/image16.emf"/><Relationship Id="rId7" Type="http://schemas.openxmlformats.org/officeDocument/2006/relationships/oleObject" Target="../embeddings/oleObject3.bin"/><Relationship Id="rId12" Type="http://schemas.openxmlformats.org/officeDocument/2006/relationships/oleObject" Target="../embeddings/oleObject5.bin"/><Relationship Id="rId17" Type="http://schemas.openxmlformats.org/officeDocument/2006/relationships/image" Target="../media/image25.emf"/><Relationship Id="rId2" Type="http://schemas.openxmlformats.org/officeDocument/2006/relationships/oleObject" Target="../embeddings/oleObject2.bin"/><Relationship Id="rId16"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image" Target="../media/image19.tiff"/><Relationship Id="rId11" Type="http://schemas.openxmlformats.org/officeDocument/2006/relationships/image" Target="../media/image22.emf"/><Relationship Id="rId5" Type="http://schemas.openxmlformats.org/officeDocument/2006/relationships/image" Target="../media/image18.tiff"/><Relationship Id="rId15" Type="http://schemas.openxmlformats.org/officeDocument/2006/relationships/image" Target="../media/image24.emf"/><Relationship Id="rId10" Type="http://schemas.openxmlformats.org/officeDocument/2006/relationships/oleObject" Target="../embeddings/oleObject4.bin"/><Relationship Id="rId4" Type="http://schemas.openxmlformats.org/officeDocument/2006/relationships/image" Target="../media/image17.tiff"/><Relationship Id="rId9" Type="http://schemas.openxmlformats.org/officeDocument/2006/relationships/image" Target="../media/image21.png"/><Relationship Id="rId1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8.bin"/><Relationship Id="rId7"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ti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emf"/><Relationship Id="rId11" Type="http://schemas.openxmlformats.org/officeDocument/2006/relationships/image" Target="../media/image36.png"/><Relationship Id="rId5" Type="http://schemas.openxmlformats.org/officeDocument/2006/relationships/oleObject" Target="../embeddings/oleObject10.bin"/><Relationship Id="rId10" Type="http://schemas.openxmlformats.org/officeDocument/2006/relationships/image" Target="../media/image35.png"/><Relationship Id="rId4" Type="http://schemas.openxmlformats.org/officeDocument/2006/relationships/image" Target="../media/image31.emf"/><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3BCE-A0B6-389E-94E2-48D6CD5DBD7D}"/>
              </a:ext>
            </a:extLst>
          </p:cNvPr>
          <p:cNvSpPr>
            <a:spLocks noGrp="1"/>
          </p:cNvSpPr>
          <p:nvPr>
            <p:ph type="ctrTitle"/>
          </p:nvPr>
        </p:nvSpPr>
        <p:spPr/>
        <p:txBody>
          <a:bodyPr/>
          <a:lstStyle/>
          <a:p>
            <a:r>
              <a:rPr lang="en-US" sz="2800" dirty="0"/>
              <a:t>Ethylene Tetramerization: Mechanism and Role of Solvent</a:t>
            </a:r>
          </a:p>
        </p:txBody>
      </p:sp>
      <p:sp>
        <p:nvSpPr>
          <p:cNvPr id="3" name="Subtitle 2">
            <a:extLst>
              <a:ext uri="{FF2B5EF4-FFF2-40B4-BE49-F238E27FC236}">
                <a16:creationId xmlns:a16="http://schemas.microsoft.com/office/drawing/2014/main" id="{99A3102C-84E7-B6F8-842C-700EC6D191F2}"/>
              </a:ext>
            </a:extLst>
          </p:cNvPr>
          <p:cNvSpPr>
            <a:spLocks noGrp="1"/>
          </p:cNvSpPr>
          <p:nvPr>
            <p:ph type="subTitle" idx="1"/>
          </p:nvPr>
        </p:nvSpPr>
        <p:spPr>
          <a:xfrm>
            <a:off x="458788" y="2427690"/>
            <a:ext cx="6843712" cy="513958"/>
          </a:xfrm>
        </p:spPr>
        <p:txBody>
          <a:bodyPr/>
          <a:lstStyle/>
          <a:p>
            <a:r>
              <a:rPr lang="en-US" dirty="0"/>
              <a:t>Sibo Lin, Yagnaseni Ghosh, Brian Hanna, dana </a:t>
            </a:r>
            <a:r>
              <a:rPr lang="en-US" dirty="0" err="1"/>
              <a:t>wong</a:t>
            </a:r>
            <a:r>
              <a:rPr lang="en-US" dirty="0"/>
              <a:t>, Mohamed Elanany, Motaz Khawaji, Wei Xu</a:t>
            </a:r>
          </a:p>
        </p:txBody>
      </p:sp>
    </p:spTree>
    <p:extLst>
      <p:ext uri="{BB962C8B-B14F-4D97-AF65-F5344CB8AC3E}">
        <p14:creationId xmlns:p14="http://schemas.microsoft.com/office/powerpoint/2010/main" val="16167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18BC3-E957-45D1-A604-8CCB7E73A5C0}"/>
              </a:ext>
            </a:extLst>
          </p:cNvPr>
          <p:cNvSpPr>
            <a:spLocks noGrp="1"/>
          </p:cNvSpPr>
          <p:nvPr>
            <p:ph type="title"/>
          </p:nvPr>
        </p:nvSpPr>
        <p:spPr/>
        <p:txBody>
          <a:bodyPr/>
          <a:lstStyle/>
          <a:p>
            <a:r>
              <a:rPr lang="en-US" dirty="0"/>
              <a:t>prior DFT mechanism study </a:t>
            </a:r>
          </a:p>
        </p:txBody>
      </p:sp>
      <p:graphicFrame>
        <p:nvGraphicFramePr>
          <p:cNvPr id="4" name="Object 3">
            <a:extLst>
              <a:ext uri="{FF2B5EF4-FFF2-40B4-BE49-F238E27FC236}">
                <a16:creationId xmlns:a16="http://schemas.microsoft.com/office/drawing/2014/main" id="{922AE7AA-1AAC-40BA-8836-FD74EB4EBCC5}"/>
              </a:ext>
            </a:extLst>
          </p:cNvPr>
          <p:cNvGraphicFramePr>
            <a:graphicFrameLocks noChangeAspect="1"/>
          </p:cNvGraphicFramePr>
          <p:nvPr>
            <p:extLst>
              <p:ext uri="{D42A27DB-BD31-4B8C-83A1-F6EECF244321}">
                <p14:modId xmlns:p14="http://schemas.microsoft.com/office/powerpoint/2010/main" val="4152245423"/>
              </p:ext>
            </p:extLst>
          </p:nvPr>
        </p:nvGraphicFramePr>
        <p:xfrm>
          <a:off x="560274" y="668338"/>
          <a:ext cx="3976687" cy="3806825"/>
        </p:xfrm>
        <a:graphic>
          <a:graphicData uri="http://schemas.openxmlformats.org/presentationml/2006/ole">
            <mc:AlternateContent xmlns:mc="http://schemas.openxmlformats.org/markup-compatibility/2006">
              <mc:Choice xmlns:v="urn:schemas-microsoft-com:vml" Requires="v">
                <p:oleObj name="CS ChemDraw Drawing" r:id="rId2" imgW="3977102" imgH="3806548" progId="ChemDraw.Document.6.0">
                  <p:embed/>
                </p:oleObj>
              </mc:Choice>
              <mc:Fallback>
                <p:oleObj name="CS ChemDraw Drawing" r:id="rId2" imgW="3977102" imgH="3806548" progId="ChemDraw.Document.6.0">
                  <p:embed/>
                  <p:pic>
                    <p:nvPicPr>
                      <p:cNvPr id="4" name="Object 3">
                        <a:extLst>
                          <a:ext uri="{FF2B5EF4-FFF2-40B4-BE49-F238E27FC236}">
                            <a16:creationId xmlns:a16="http://schemas.microsoft.com/office/drawing/2014/main" id="{922AE7AA-1AAC-40BA-8836-FD74EB4EBCC5}"/>
                          </a:ext>
                        </a:extLst>
                      </p:cNvPr>
                      <p:cNvPicPr/>
                      <p:nvPr/>
                    </p:nvPicPr>
                    <p:blipFill>
                      <a:blip r:embed="rId3"/>
                      <a:stretch>
                        <a:fillRect/>
                      </a:stretch>
                    </p:blipFill>
                    <p:spPr>
                      <a:xfrm>
                        <a:off x="560274" y="668338"/>
                        <a:ext cx="3976687" cy="38068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4B5C52A-742E-4946-2DF2-C99256781B58}"/>
              </a:ext>
            </a:extLst>
          </p:cNvPr>
          <p:cNvSpPr txBox="1"/>
          <p:nvPr/>
        </p:nvSpPr>
        <p:spPr>
          <a:xfrm>
            <a:off x="71310" y="4391025"/>
            <a:ext cx="4727213" cy="246221"/>
          </a:xfrm>
          <a:prstGeom prst="rect">
            <a:avLst/>
          </a:prstGeom>
          <a:noFill/>
        </p:spPr>
        <p:txBody>
          <a:bodyPr wrap="square">
            <a:spAutoFit/>
          </a:bodyPr>
          <a:lstStyle/>
          <a:p>
            <a:r>
              <a:rPr lang="en-US" sz="1000" dirty="0" err="1"/>
              <a:t>Britovsek</a:t>
            </a:r>
            <a:r>
              <a:rPr lang="en-US" sz="1000" dirty="0"/>
              <a:t>, G. J. P.; McGuinness, D. S. </a:t>
            </a:r>
            <a:r>
              <a:rPr lang="en-US" i="1" dirty="0"/>
              <a:t>Chem. Eur. J.</a:t>
            </a:r>
            <a:r>
              <a:rPr lang="en-US" sz="1000" dirty="0"/>
              <a:t> </a:t>
            </a:r>
            <a:r>
              <a:rPr lang="en-US" sz="1000" b="1" dirty="0"/>
              <a:t>2016</a:t>
            </a:r>
            <a:r>
              <a:rPr lang="en-US" sz="1000" dirty="0"/>
              <a:t>, </a:t>
            </a:r>
            <a:r>
              <a:rPr lang="en-US" sz="1000" i="1" dirty="0"/>
              <a:t>22</a:t>
            </a:r>
            <a:r>
              <a:rPr lang="en-US" sz="1000" dirty="0"/>
              <a:t>, 16891</a:t>
            </a:r>
            <a:endParaRPr lang="en-US" sz="1000" b="1" dirty="0"/>
          </a:p>
        </p:txBody>
      </p:sp>
      <p:sp>
        <p:nvSpPr>
          <p:cNvPr id="7" name="Rectangle 6">
            <a:extLst>
              <a:ext uri="{FF2B5EF4-FFF2-40B4-BE49-F238E27FC236}">
                <a16:creationId xmlns:a16="http://schemas.microsoft.com/office/drawing/2014/main" id="{058EFF0D-7A39-74EA-BE0A-C5521D2DC672}"/>
              </a:ext>
            </a:extLst>
          </p:cNvPr>
          <p:cNvSpPr/>
          <p:nvPr/>
        </p:nvSpPr>
        <p:spPr>
          <a:xfrm>
            <a:off x="4818967" y="342900"/>
            <a:ext cx="4020842" cy="2611437"/>
          </a:xfrm>
          <a:prstGeom prst="rect">
            <a:avLst/>
          </a:prstGeom>
          <a:solidFill>
            <a:srgbClr val="00A3E0">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b="1" dirty="0"/>
              <a:t>Observations</a:t>
            </a:r>
          </a:p>
          <a:p>
            <a:pPr algn="l"/>
            <a:endParaRPr lang="en-US" sz="1400" b="1" dirty="0"/>
          </a:p>
          <a:p>
            <a:pPr marL="171450" indent="-171450" algn="l">
              <a:buFont typeface="Arial" panose="020B0604020202020204" pitchFamily="34" charset="0"/>
              <a:buChar char="•"/>
            </a:pPr>
            <a:r>
              <a:rPr lang="en-US" sz="1400" dirty="0"/>
              <a:t>Simpler ligand used (</a:t>
            </a:r>
            <a:r>
              <a:rPr lang="en-US" sz="1400" dirty="0">
                <a:highlight>
                  <a:srgbClr val="FF0000"/>
                </a:highlight>
              </a:rPr>
              <a:t>N-Me</a:t>
            </a:r>
            <a:r>
              <a:rPr lang="en-US" sz="1400" dirty="0"/>
              <a:t> instead of N-</a:t>
            </a:r>
            <a:r>
              <a:rPr lang="en-US" sz="1400" i="1" dirty="0" err="1"/>
              <a:t>i</a:t>
            </a:r>
            <a:r>
              <a:rPr lang="en-US" sz="1400" dirty="0" err="1"/>
              <a:t>Pr</a:t>
            </a:r>
            <a:r>
              <a:rPr lang="en-US" sz="1400" dirty="0"/>
              <a:t>)</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dirty="0"/>
              <a:t>Only explored a few conformers: </a:t>
            </a:r>
          </a:p>
          <a:p>
            <a:pPr marL="285750" indent="-285750" algn="l">
              <a:buFont typeface="Courier New" panose="02070309020205020404" pitchFamily="49" charset="0"/>
              <a:buChar char="o"/>
            </a:pPr>
            <a:r>
              <a:rPr lang="en-US" sz="1400" dirty="0"/>
              <a:t>7 for ethylene adduct (</a:t>
            </a:r>
            <a:r>
              <a:rPr lang="en-US" sz="1400" b="1" dirty="0"/>
              <a:t>18b)</a:t>
            </a:r>
            <a:r>
              <a:rPr lang="en-US" sz="1400" dirty="0"/>
              <a:t> </a:t>
            </a:r>
          </a:p>
          <a:p>
            <a:pPr marL="285750" indent="-285750" algn="l">
              <a:buFont typeface="Courier New" panose="02070309020205020404" pitchFamily="49" charset="0"/>
              <a:buChar char="o"/>
            </a:pPr>
            <a:r>
              <a:rPr lang="en-US" sz="1400" dirty="0"/>
              <a:t>3 for ethylene insertion TS (</a:t>
            </a:r>
            <a:r>
              <a:rPr lang="en-US" sz="1400" b="1" dirty="0"/>
              <a:t>TS18f-19</a:t>
            </a:r>
            <a:r>
              <a:rPr lang="en-US" sz="1400" dirty="0"/>
              <a:t>)</a:t>
            </a:r>
          </a:p>
          <a:p>
            <a:pPr marL="285750" indent="-285750" algn="l">
              <a:buFont typeface="Courier New" panose="02070309020205020404" pitchFamily="49" charset="0"/>
              <a:buChar char="o"/>
            </a:pPr>
            <a:r>
              <a:rPr lang="en-US" sz="1400" dirty="0"/>
              <a:t>1 for beta hydride </a:t>
            </a:r>
            <a:r>
              <a:rPr lang="en-US" sz="1400" dirty="0" err="1"/>
              <a:t>trainsfer</a:t>
            </a:r>
            <a:r>
              <a:rPr lang="en-US" sz="1400" dirty="0"/>
              <a:t> TS (</a:t>
            </a:r>
            <a:r>
              <a:rPr lang="en-US" sz="1400" b="1" dirty="0"/>
              <a:t>TS8-12</a:t>
            </a:r>
            <a:r>
              <a:rPr lang="en-US" sz="1400" dirty="0"/>
              <a:t>)</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dirty="0"/>
              <a:t>Predicted too high 1-C</a:t>
            </a:r>
            <a:r>
              <a:rPr lang="en-US" sz="1400" baseline="-25000" dirty="0"/>
              <a:t>8</a:t>
            </a:r>
            <a:r>
              <a:rPr lang="en-US" sz="1400" dirty="0"/>
              <a:t>/1-C</a:t>
            </a:r>
            <a:r>
              <a:rPr lang="en-US" sz="1400" baseline="-25000" dirty="0"/>
              <a:t>6</a:t>
            </a:r>
            <a:r>
              <a:rPr lang="en-US" sz="1400" dirty="0"/>
              <a:t> ratio            (</a:t>
            </a:r>
            <a:r>
              <a:rPr lang="el-GR" sz="1400" dirty="0"/>
              <a:t>ΔΔ</a:t>
            </a:r>
            <a:r>
              <a:rPr lang="en-US" sz="1400" dirty="0"/>
              <a:t>G = 5.7 kcal/mol)</a:t>
            </a:r>
          </a:p>
        </p:txBody>
      </p:sp>
      <p:sp>
        <p:nvSpPr>
          <p:cNvPr id="8" name="Rectangle 7">
            <a:extLst>
              <a:ext uri="{FF2B5EF4-FFF2-40B4-BE49-F238E27FC236}">
                <a16:creationId xmlns:a16="http://schemas.microsoft.com/office/drawing/2014/main" id="{DA783E6F-B5B7-1D46-F073-259BE01AD37C}"/>
              </a:ext>
            </a:extLst>
          </p:cNvPr>
          <p:cNvSpPr/>
          <p:nvPr/>
        </p:nvSpPr>
        <p:spPr>
          <a:xfrm>
            <a:off x="4818967" y="3113833"/>
            <a:ext cx="4020842" cy="1303282"/>
          </a:xfrm>
          <a:prstGeom prst="rect">
            <a:avLst/>
          </a:prstGeom>
          <a:solidFill>
            <a:schemeClr val="tx2">
              <a:lumMod val="75000"/>
              <a:alpha val="9490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b="1" dirty="0"/>
              <a:t>Strategy</a:t>
            </a:r>
          </a:p>
          <a:p>
            <a:pPr algn="l"/>
            <a:endParaRPr lang="en-US" sz="1400" b="1" dirty="0"/>
          </a:p>
          <a:p>
            <a:pPr marL="171450" indent="-171450" algn="l">
              <a:buFont typeface="Arial" panose="020B0604020202020204" pitchFamily="34" charset="0"/>
              <a:buChar char="•"/>
            </a:pPr>
            <a:r>
              <a:rPr lang="en-US" sz="1400" dirty="0"/>
              <a:t>Analyze the full ligand (N-</a:t>
            </a:r>
            <a:r>
              <a:rPr lang="en-US" sz="1400" i="1" dirty="0" err="1"/>
              <a:t>i</a:t>
            </a:r>
            <a:r>
              <a:rPr lang="en-US" sz="1400" dirty="0" err="1"/>
              <a:t>Pr</a:t>
            </a:r>
            <a:r>
              <a:rPr lang="en-US" sz="1400" dirty="0"/>
              <a:t>) </a:t>
            </a:r>
          </a:p>
          <a:p>
            <a:pPr marL="171450" indent="-171450" algn="l">
              <a:buFont typeface="Arial" panose="020B0604020202020204" pitchFamily="34" charset="0"/>
              <a:buChar char="•"/>
            </a:pPr>
            <a:r>
              <a:rPr lang="en-US" sz="1400" dirty="0"/>
              <a:t>More exhaustively search molecular conformations</a:t>
            </a:r>
          </a:p>
        </p:txBody>
      </p:sp>
      <p:sp>
        <p:nvSpPr>
          <p:cNvPr id="2" name="Oval 1">
            <a:extLst>
              <a:ext uri="{FF2B5EF4-FFF2-40B4-BE49-F238E27FC236}">
                <a16:creationId xmlns:a16="http://schemas.microsoft.com/office/drawing/2014/main" id="{4C349546-052F-B965-2595-ACF7620C8110}"/>
              </a:ext>
            </a:extLst>
          </p:cNvPr>
          <p:cNvSpPr/>
          <p:nvPr/>
        </p:nvSpPr>
        <p:spPr>
          <a:xfrm>
            <a:off x="1943100" y="1047750"/>
            <a:ext cx="247650" cy="409575"/>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3" name="Rectangle 2" hidden="1"/>
          <p:cNvSpPr/>
          <p:nvPr>
            <p:custDataLst>
              <p:tags r:id="rId2"/>
            </p:custDataLst>
          </p:nvPr>
        </p:nvSpPr>
        <p:spPr>
          <a:xfrm>
            <a:off x="0" y="0"/>
            <a:ext cx="119063" cy="119063"/>
          </a:xfrm>
          <a:prstGeom prst="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US" sz="1050" dirty="0">
              <a:solidFill>
                <a:schemeClr val="accent5">
                  <a:lumMod val="75000"/>
                </a:schemeClr>
              </a:solidFill>
              <a:latin typeface="Trebuchet MS" panose="020B0603020202020204" pitchFamily="34" charset="0"/>
              <a:sym typeface="Trebuchet MS" panose="020B0603020202020204" pitchFamily="34" charset="0"/>
            </a:endParaRPr>
          </a:p>
        </p:txBody>
      </p:sp>
      <p:sp>
        <p:nvSpPr>
          <p:cNvPr id="12" name="Title 11">
            <a:extLst>
              <a:ext uri="{FF2B5EF4-FFF2-40B4-BE49-F238E27FC236}">
                <a16:creationId xmlns:a16="http://schemas.microsoft.com/office/drawing/2014/main" id="{A502DCA6-B81F-44F5-9F01-51C32F7F21F4}"/>
              </a:ext>
            </a:extLst>
          </p:cNvPr>
          <p:cNvSpPr>
            <a:spLocks noGrp="1"/>
          </p:cNvSpPr>
          <p:nvPr>
            <p:ph type="title"/>
          </p:nvPr>
        </p:nvSpPr>
        <p:spPr/>
        <p:txBody>
          <a:bodyPr/>
          <a:lstStyle/>
          <a:p>
            <a:r>
              <a:rPr lang="en-US" dirty="0"/>
              <a:t>Computational: Automated Conformational Analysis (XTBDFT)</a:t>
            </a:r>
          </a:p>
        </p:txBody>
      </p:sp>
      <p:sp>
        <p:nvSpPr>
          <p:cNvPr id="44" name="Title 2">
            <a:extLst>
              <a:ext uri="{FF2B5EF4-FFF2-40B4-BE49-F238E27FC236}">
                <a16:creationId xmlns:a16="http://schemas.microsoft.com/office/drawing/2014/main" id="{E4338BA4-96B5-45E8-AC04-A33002C45E19}"/>
              </a:ext>
            </a:extLst>
          </p:cNvPr>
          <p:cNvSpPr txBox="1">
            <a:spLocks/>
          </p:cNvSpPr>
          <p:nvPr/>
        </p:nvSpPr>
        <p:spPr>
          <a:xfrm>
            <a:off x="111313" y="1888993"/>
            <a:ext cx="6074570" cy="463625"/>
          </a:xfrm>
          <a:prstGeom prst="rect">
            <a:avLst/>
          </a:prstGeom>
        </p:spPr>
        <p:txBody>
          <a:bodyPr vert="horz" lIns="0" tIns="29755" rIns="0" bIns="29755" rtlCol="0" anchor="t">
            <a:noAutofit/>
          </a:bodyPr>
          <a:lstStyle>
            <a:lvl1pPr algn="l" defTabSz="396720" rtl="0" eaLnBrk="1" latinLnBrk="0" hangingPunct="1">
              <a:spcBef>
                <a:spcPct val="0"/>
              </a:spcBef>
              <a:buNone/>
              <a:defRPr sz="2100" kern="1200">
                <a:solidFill>
                  <a:schemeClr val="tx2"/>
                </a:solidFill>
                <a:latin typeface="+mj-lt"/>
                <a:ea typeface="+mj-ea"/>
                <a:cs typeface="+mj-cs"/>
              </a:defRPr>
            </a:lvl1pPr>
          </a:lstStyle>
          <a:p>
            <a:pPr defTabSz="297540" fontAlgn="auto">
              <a:spcAft>
                <a:spcPts val="0"/>
              </a:spcAft>
              <a:defRPr/>
            </a:pPr>
            <a:r>
              <a:rPr lang="en-US" sz="2400">
                <a:solidFill>
                  <a:srgbClr val="53565A">
                    <a:lumMod val="50000"/>
                  </a:srgbClr>
                </a:solidFill>
                <a:latin typeface="Trebuchet MS"/>
              </a:rPr>
              <a:t>XTBDFT</a:t>
            </a:r>
            <a:endParaRPr lang="en-US" sz="2400" dirty="0">
              <a:solidFill>
                <a:srgbClr val="53565A">
                  <a:lumMod val="50000"/>
                </a:srgbClr>
              </a:solidFill>
              <a:latin typeface="Trebuchet MS"/>
            </a:endParaRPr>
          </a:p>
        </p:txBody>
      </p:sp>
      <p:graphicFrame>
        <p:nvGraphicFramePr>
          <p:cNvPr id="45" name="Object 44">
            <a:extLst>
              <a:ext uri="{FF2B5EF4-FFF2-40B4-BE49-F238E27FC236}">
                <a16:creationId xmlns:a16="http://schemas.microsoft.com/office/drawing/2014/main" id="{9D17787F-A091-43CF-8C45-C8335779879F}"/>
              </a:ext>
            </a:extLst>
          </p:cNvPr>
          <p:cNvGraphicFramePr>
            <a:graphicFrameLocks noChangeAspect="1"/>
          </p:cNvGraphicFramePr>
          <p:nvPr/>
        </p:nvGraphicFramePr>
        <p:xfrm>
          <a:off x="2002757" y="843016"/>
          <a:ext cx="799110" cy="848796"/>
        </p:xfrm>
        <a:graphic>
          <a:graphicData uri="http://schemas.openxmlformats.org/presentationml/2006/ole">
            <mc:AlternateContent xmlns:mc="http://schemas.openxmlformats.org/markup-compatibility/2006">
              <mc:Choice xmlns:v="urn:schemas-microsoft-com:vml" Requires="v">
                <p:oleObj name="CS ChemDraw Drawing" r:id="rId7" imgW="612167" imgH="650354" progId="ChemDraw.Document.6.0">
                  <p:embed/>
                </p:oleObj>
              </mc:Choice>
              <mc:Fallback>
                <p:oleObj name="CS ChemDraw Drawing" r:id="rId7" imgW="612167" imgH="650354" progId="ChemDraw.Document.6.0">
                  <p:embed/>
                  <p:pic>
                    <p:nvPicPr>
                      <p:cNvPr id="45" name="Object 44">
                        <a:extLst>
                          <a:ext uri="{FF2B5EF4-FFF2-40B4-BE49-F238E27FC236}">
                            <a16:creationId xmlns:a16="http://schemas.microsoft.com/office/drawing/2014/main" id="{9D17787F-A091-43CF-8C45-C8335779879F}"/>
                          </a:ext>
                        </a:extLst>
                      </p:cNvPr>
                      <p:cNvPicPr/>
                      <p:nvPr/>
                    </p:nvPicPr>
                    <p:blipFill>
                      <a:blip r:embed="rId8"/>
                      <a:stretch>
                        <a:fillRect/>
                      </a:stretch>
                    </p:blipFill>
                    <p:spPr>
                      <a:xfrm>
                        <a:off x="2002757" y="843016"/>
                        <a:ext cx="799110" cy="848796"/>
                      </a:xfrm>
                      <a:prstGeom prst="rect">
                        <a:avLst/>
                      </a:prstGeom>
                    </p:spPr>
                  </p:pic>
                </p:oleObj>
              </mc:Fallback>
            </mc:AlternateContent>
          </a:graphicData>
        </a:graphic>
      </p:graphicFrame>
      <p:sp>
        <p:nvSpPr>
          <p:cNvPr id="48" name="TextBox 47">
            <a:extLst>
              <a:ext uri="{FF2B5EF4-FFF2-40B4-BE49-F238E27FC236}">
                <a16:creationId xmlns:a16="http://schemas.microsoft.com/office/drawing/2014/main" id="{4BB62244-8990-4107-9779-A84F255B5145}"/>
              </a:ext>
            </a:extLst>
          </p:cNvPr>
          <p:cNvSpPr txBox="1"/>
          <p:nvPr/>
        </p:nvSpPr>
        <p:spPr>
          <a:xfrm>
            <a:off x="4241304" y="1655116"/>
            <a:ext cx="1490302" cy="207749"/>
          </a:xfrm>
          <a:prstGeom prst="rect">
            <a:avLst/>
          </a:prstGeom>
          <a:noFill/>
        </p:spPr>
        <p:txBody>
          <a:bodyPr wrap="square" rtlCol="0">
            <a:spAutoFit/>
          </a:bodyPr>
          <a:lstStyle/>
          <a:p>
            <a:pPr algn="ctr" eaLnBrk="0" fontAlgn="base" hangingPunct="0">
              <a:spcBef>
                <a:spcPct val="0"/>
              </a:spcBef>
              <a:spcAft>
                <a:spcPct val="0"/>
              </a:spcAft>
            </a:pPr>
            <a:r>
              <a:rPr lang="en-US" sz="750" dirty="0">
                <a:solidFill>
                  <a:srgbClr val="53565A">
                    <a:lumMod val="50000"/>
                  </a:srgbClr>
                </a:solidFill>
              </a:rPr>
              <a:t>final structure and energy</a:t>
            </a:r>
          </a:p>
        </p:txBody>
      </p:sp>
      <p:pic>
        <p:nvPicPr>
          <p:cNvPr id="49" name="Picture 48">
            <a:extLst>
              <a:ext uri="{FF2B5EF4-FFF2-40B4-BE49-F238E27FC236}">
                <a16:creationId xmlns:a16="http://schemas.microsoft.com/office/drawing/2014/main" id="{C36D4DB7-5F93-4F12-AD48-B38B040B66A9}"/>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128172" y="691541"/>
            <a:ext cx="991424" cy="963575"/>
          </a:xfrm>
          <a:prstGeom prst="rect">
            <a:avLst/>
          </a:prstGeom>
        </p:spPr>
      </p:pic>
      <p:sp>
        <p:nvSpPr>
          <p:cNvPr id="52" name="Arrow: Chevron 51">
            <a:extLst>
              <a:ext uri="{FF2B5EF4-FFF2-40B4-BE49-F238E27FC236}">
                <a16:creationId xmlns:a16="http://schemas.microsoft.com/office/drawing/2014/main" id="{C652723F-A750-4923-BFD4-5A7216E5F2B8}"/>
              </a:ext>
            </a:extLst>
          </p:cNvPr>
          <p:cNvSpPr/>
          <p:nvPr/>
        </p:nvSpPr>
        <p:spPr>
          <a:xfrm>
            <a:off x="48508" y="2206696"/>
            <a:ext cx="6217859" cy="544370"/>
          </a:xfrm>
          <a:prstGeom prst="chevron">
            <a:avLst>
              <a:gd name="adj" fmla="val 19597"/>
            </a:avLst>
          </a:prstGeom>
          <a:solidFill>
            <a:srgbClr val="53565A">
              <a:lumMod val="50000"/>
            </a:srgbClr>
          </a:solidFill>
          <a:ln w="9525" cap="flat" cmpd="sng" algn="ctr">
            <a:solidFill>
              <a:srgbClr val="53565A">
                <a:lumMod val="50000"/>
              </a:srgbClr>
            </a:solidFill>
            <a:prstDash val="solid"/>
          </a:ln>
          <a:effectLst/>
        </p:spPr>
        <p:txBody>
          <a:bodyPr rtlCol="0" anchor="ctr"/>
          <a:lstStyle/>
          <a:p>
            <a:pPr defTabSz="685800">
              <a:defRPr/>
            </a:pPr>
            <a:endParaRPr lang="en-US" sz="1050" kern="0" dirty="0">
              <a:solidFill>
                <a:prstClr val="white"/>
              </a:solidFill>
              <a:latin typeface="Trebuchet MS"/>
              <a:ea typeface="+mn-ea"/>
              <a:cs typeface="+mn-cs"/>
            </a:endParaRPr>
          </a:p>
        </p:txBody>
      </p:sp>
      <p:sp>
        <p:nvSpPr>
          <p:cNvPr id="53" name="Arrow: Chevron 52">
            <a:extLst>
              <a:ext uri="{FF2B5EF4-FFF2-40B4-BE49-F238E27FC236}">
                <a16:creationId xmlns:a16="http://schemas.microsoft.com/office/drawing/2014/main" id="{E0018698-857B-442D-933B-AB93EB826E27}"/>
              </a:ext>
            </a:extLst>
          </p:cNvPr>
          <p:cNvSpPr/>
          <p:nvPr/>
        </p:nvSpPr>
        <p:spPr>
          <a:xfrm>
            <a:off x="1533789" y="2247068"/>
            <a:ext cx="1432245" cy="463625"/>
          </a:xfrm>
          <a:prstGeom prst="chevron">
            <a:avLst>
              <a:gd name="adj" fmla="val 19597"/>
            </a:avLst>
          </a:prstGeom>
          <a:solidFill>
            <a:srgbClr val="00A3E0"/>
          </a:solidFill>
          <a:ln w="9525" cap="flat" cmpd="sng" algn="ctr">
            <a:noFill/>
            <a:prstDash val="solid"/>
          </a:ln>
          <a:effectLst/>
        </p:spPr>
        <p:txBody>
          <a:bodyPr rtlCol="0" anchor="ctr"/>
          <a:lstStyle/>
          <a:p>
            <a:pPr defTabSz="685800">
              <a:defRPr/>
            </a:pPr>
            <a:r>
              <a:rPr lang="en-US" sz="750" kern="0" dirty="0">
                <a:solidFill>
                  <a:prstClr val="white"/>
                </a:solidFill>
                <a:latin typeface="Trebuchet MS"/>
                <a:ea typeface="+mn-ea"/>
                <a:cs typeface="+mn-cs"/>
              </a:rPr>
              <a:t>conformer ensemble generation &amp; ranking</a:t>
            </a:r>
          </a:p>
          <a:p>
            <a:pPr defTabSz="685800">
              <a:defRPr/>
            </a:pPr>
            <a:r>
              <a:rPr lang="en-US" sz="750" kern="0" dirty="0">
                <a:solidFill>
                  <a:prstClr val="white"/>
                </a:solidFill>
                <a:latin typeface="Trebuchet MS"/>
                <a:ea typeface="+mn-ea"/>
                <a:cs typeface="+mn-cs"/>
              </a:rPr>
              <a:t>(CREST and GFN-</a:t>
            </a:r>
            <a:r>
              <a:rPr lang="en-US" sz="750" kern="0" dirty="0" err="1">
                <a:solidFill>
                  <a:prstClr val="white"/>
                </a:solidFill>
                <a:latin typeface="Trebuchet MS"/>
                <a:ea typeface="+mn-ea"/>
                <a:cs typeface="+mn-cs"/>
              </a:rPr>
              <a:t>xTB</a:t>
            </a:r>
            <a:r>
              <a:rPr lang="en-US" sz="750" kern="0" dirty="0">
                <a:solidFill>
                  <a:prstClr val="white"/>
                </a:solidFill>
                <a:latin typeface="Trebuchet MS"/>
                <a:ea typeface="+mn-ea"/>
                <a:cs typeface="+mn-cs"/>
              </a:rPr>
              <a:t>) </a:t>
            </a:r>
          </a:p>
        </p:txBody>
      </p:sp>
      <p:sp>
        <p:nvSpPr>
          <p:cNvPr id="54" name="Arrow: Chevron 53">
            <a:extLst>
              <a:ext uri="{FF2B5EF4-FFF2-40B4-BE49-F238E27FC236}">
                <a16:creationId xmlns:a16="http://schemas.microsoft.com/office/drawing/2014/main" id="{B432F3B3-4F71-4979-8AB1-0051AF7B8CBD}"/>
              </a:ext>
            </a:extLst>
          </p:cNvPr>
          <p:cNvSpPr/>
          <p:nvPr/>
        </p:nvSpPr>
        <p:spPr>
          <a:xfrm>
            <a:off x="2914470" y="2247068"/>
            <a:ext cx="1139051" cy="463625"/>
          </a:xfrm>
          <a:prstGeom prst="chevron">
            <a:avLst>
              <a:gd name="adj" fmla="val 19597"/>
            </a:avLst>
          </a:prstGeom>
          <a:solidFill>
            <a:srgbClr val="00843D"/>
          </a:solidFill>
          <a:ln w="9525" cap="flat" cmpd="sng" algn="ctr">
            <a:noFill/>
            <a:prstDash val="solid"/>
          </a:ln>
          <a:effectLst/>
        </p:spPr>
        <p:txBody>
          <a:bodyPr rtlCol="0" anchor="ctr"/>
          <a:lstStyle/>
          <a:p>
            <a:pPr defTabSz="685800">
              <a:defRPr/>
            </a:pPr>
            <a:r>
              <a:rPr lang="en-US" sz="750" kern="0" dirty="0">
                <a:solidFill>
                  <a:prstClr val="white"/>
                </a:solidFill>
                <a:latin typeface="Trebuchet MS"/>
                <a:ea typeface="+mn-ea"/>
                <a:cs typeface="+mn-cs"/>
              </a:rPr>
              <a:t>ensemble refinement (NWChem)</a:t>
            </a:r>
          </a:p>
        </p:txBody>
      </p:sp>
      <p:sp>
        <p:nvSpPr>
          <p:cNvPr id="55" name="Arrow: Chevron 54">
            <a:extLst>
              <a:ext uri="{FF2B5EF4-FFF2-40B4-BE49-F238E27FC236}">
                <a16:creationId xmlns:a16="http://schemas.microsoft.com/office/drawing/2014/main" id="{44678A64-EDAC-47F1-85EF-6E420D071729}"/>
              </a:ext>
            </a:extLst>
          </p:cNvPr>
          <p:cNvSpPr/>
          <p:nvPr/>
        </p:nvSpPr>
        <p:spPr>
          <a:xfrm>
            <a:off x="3997532" y="2247068"/>
            <a:ext cx="1139051" cy="463625"/>
          </a:xfrm>
          <a:prstGeom prst="chevron">
            <a:avLst>
              <a:gd name="adj" fmla="val 19597"/>
            </a:avLst>
          </a:prstGeom>
          <a:solidFill>
            <a:srgbClr val="0033A0"/>
          </a:solidFill>
          <a:ln w="9525" cap="flat" cmpd="sng" algn="ctr">
            <a:noFill/>
            <a:prstDash val="solid"/>
          </a:ln>
          <a:effectLst/>
        </p:spPr>
        <p:txBody>
          <a:bodyPr rtlCol="0" anchor="ctr"/>
          <a:lstStyle/>
          <a:p>
            <a:pPr defTabSz="685800">
              <a:defRPr/>
            </a:pPr>
            <a:r>
              <a:rPr lang="en-US" sz="750" kern="0" dirty="0">
                <a:solidFill>
                  <a:prstClr val="white"/>
                </a:solidFill>
                <a:latin typeface="Trebuchet MS"/>
                <a:ea typeface="+mn-ea"/>
                <a:cs typeface="+mn-cs"/>
              </a:rPr>
              <a:t>minimum final optimization (NWChem)</a:t>
            </a:r>
          </a:p>
        </p:txBody>
      </p:sp>
      <p:sp>
        <p:nvSpPr>
          <p:cNvPr id="56" name="Arrow: Chevron 55">
            <a:extLst>
              <a:ext uri="{FF2B5EF4-FFF2-40B4-BE49-F238E27FC236}">
                <a16:creationId xmlns:a16="http://schemas.microsoft.com/office/drawing/2014/main" id="{79613573-5C15-4451-A260-A803E6CEFB7A}"/>
              </a:ext>
            </a:extLst>
          </p:cNvPr>
          <p:cNvSpPr/>
          <p:nvPr/>
        </p:nvSpPr>
        <p:spPr>
          <a:xfrm>
            <a:off x="5075819" y="2247068"/>
            <a:ext cx="1139051" cy="463625"/>
          </a:xfrm>
          <a:prstGeom prst="chevron">
            <a:avLst>
              <a:gd name="adj" fmla="val 19597"/>
            </a:avLst>
          </a:prstGeom>
          <a:solidFill>
            <a:srgbClr val="53565A"/>
          </a:solidFill>
          <a:ln w="9525" cap="flat" cmpd="sng" algn="ctr">
            <a:noFill/>
            <a:prstDash val="solid"/>
          </a:ln>
          <a:effectLst/>
        </p:spPr>
        <p:txBody>
          <a:bodyPr rtlCol="0" anchor="ctr"/>
          <a:lstStyle/>
          <a:p>
            <a:pPr defTabSz="685800">
              <a:defRPr/>
            </a:pPr>
            <a:r>
              <a:rPr lang="en-US" sz="750" kern="0" dirty="0">
                <a:solidFill>
                  <a:prstClr val="white"/>
                </a:solidFill>
                <a:latin typeface="Trebuchet MS"/>
                <a:ea typeface="+mn-ea"/>
                <a:cs typeface="+mn-cs"/>
              </a:rPr>
              <a:t>quasi-harmonic frequency corrections</a:t>
            </a:r>
          </a:p>
          <a:p>
            <a:pPr defTabSz="685800">
              <a:defRPr/>
            </a:pPr>
            <a:r>
              <a:rPr lang="en-US" sz="750" kern="0" dirty="0">
                <a:solidFill>
                  <a:prstClr val="white"/>
                </a:solidFill>
                <a:latin typeface="Trebuchet MS"/>
                <a:ea typeface="+mn-ea"/>
                <a:cs typeface="+mn-cs"/>
              </a:rPr>
              <a:t>(Goodvibes)</a:t>
            </a:r>
          </a:p>
        </p:txBody>
      </p:sp>
      <p:sp>
        <p:nvSpPr>
          <p:cNvPr id="58" name="TextBox 57">
            <a:extLst>
              <a:ext uri="{FF2B5EF4-FFF2-40B4-BE49-F238E27FC236}">
                <a16:creationId xmlns:a16="http://schemas.microsoft.com/office/drawing/2014/main" id="{7544CCEC-3287-4C1E-9923-08A6BB3BF480}"/>
              </a:ext>
            </a:extLst>
          </p:cNvPr>
          <p:cNvSpPr txBox="1"/>
          <p:nvPr/>
        </p:nvSpPr>
        <p:spPr>
          <a:xfrm>
            <a:off x="2335018" y="1663999"/>
            <a:ext cx="1218603" cy="334707"/>
          </a:xfrm>
          <a:prstGeom prst="rect">
            <a:avLst/>
          </a:prstGeom>
          <a:noFill/>
        </p:spPr>
        <p:txBody>
          <a:bodyPr wrap="none" rtlCol="0">
            <a:spAutoFit/>
          </a:bodyPr>
          <a:lstStyle/>
          <a:p>
            <a:pPr algn="ctr" eaLnBrk="0" fontAlgn="base" hangingPunct="0">
              <a:spcBef>
                <a:spcPct val="0"/>
              </a:spcBef>
              <a:spcAft>
                <a:spcPct val="0"/>
              </a:spcAft>
            </a:pPr>
            <a:r>
              <a:rPr lang="en-US" sz="750" dirty="0">
                <a:solidFill>
                  <a:srgbClr val="53565A">
                    <a:lumMod val="50000"/>
                  </a:srgbClr>
                </a:solidFill>
              </a:rPr>
              <a:t>input geometry</a:t>
            </a:r>
            <a:endParaRPr lang="en-US" sz="825" dirty="0">
              <a:solidFill>
                <a:srgbClr val="53565A">
                  <a:lumMod val="50000"/>
                </a:srgbClr>
              </a:solidFill>
            </a:endParaRPr>
          </a:p>
          <a:p>
            <a:pPr algn="ctr" eaLnBrk="0" fontAlgn="base" hangingPunct="0">
              <a:spcBef>
                <a:spcPct val="0"/>
              </a:spcBef>
              <a:spcAft>
                <a:spcPct val="0"/>
              </a:spcAft>
            </a:pPr>
            <a:r>
              <a:rPr lang="en-US" sz="825" dirty="0">
                <a:solidFill>
                  <a:srgbClr val="53565A">
                    <a:lumMod val="50000"/>
                  </a:srgbClr>
                </a:solidFill>
              </a:rPr>
              <a:t>(and charge and spin)</a:t>
            </a:r>
          </a:p>
        </p:txBody>
      </p:sp>
      <p:sp>
        <p:nvSpPr>
          <p:cNvPr id="59" name="Arrow: Right 58">
            <a:extLst>
              <a:ext uri="{FF2B5EF4-FFF2-40B4-BE49-F238E27FC236}">
                <a16:creationId xmlns:a16="http://schemas.microsoft.com/office/drawing/2014/main" id="{8F5D7034-DF27-424C-9B9E-1BEC274810E2}"/>
              </a:ext>
            </a:extLst>
          </p:cNvPr>
          <p:cNvSpPr/>
          <p:nvPr/>
        </p:nvSpPr>
        <p:spPr>
          <a:xfrm rot="5400000" flipV="1">
            <a:off x="1997499" y="1808400"/>
            <a:ext cx="504825" cy="290513"/>
          </a:xfrm>
          <a:prstGeom prst="rightArrow">
            <a:avLst/>
          </a:prstGeom>
          <a:solidFill>
            <a:srgbClr val="53565A">
              <a:lumMod val="50000"/>
            </a:srgbClr>
          </a:solidFill>
          <a:ln w="9525" cap="flat" cmpd="sng" algn="ctr">
            <a:no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60" name="Arrow: Right 59">
            <a:extLst>
              <a:ext uri="{FF2B5EF4-FFF2-40B4-BE49-F238E27FC236}">
                <a16:creationId xmlns:a16="http://schemas.microsoft.com/office/drawing/2014/main" id="{37D4A96C-B768-4C55-89C0-AB2552879352}"/>
              </a:ext>
            </a:extLst>
          </p:cNvPr>
          <p:cNvSpPr/>
          <p:nvPr/>
        </p:nvSpPr>
        <p:spPr>
          <a:xfrm rot="16200000">
            <a:off x="5405331" y="1812782"/>
            <a:ext cx="504825" cy="290513"/>
          </a:xfrm>
          <a:prstGeom prst="rightArrow">
            <a:avLst/>
          </a:prstGeom>
          <a:solidFill>
            <a:srgbClr val="53565A">
              <a:lumMod val="50000"/>
            </a:srgbClr>
          </a:solidFill>
          <a:ln w="9525" cap="flat" cmpd="sng" algn="ctr">
            <a:no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61" name="Rectangle: Rounded Corners 60">
            <a:extLst>
              <a:ext uri="{FF2B5EF4-FFF2-40B4-BE49-F238E27FC236}">
                <a16:creationId xmlns:a16="http://schemas.microsoft.com/office/drawing/2014/main" id="{3D4DF8DF-9D5D-4B87-A78B-369B061E2916}"/>
              </a:ext>
            </a:extLst>
          </p:cNvPr>
          <p:cNvSpPr/>
          <p:nvPr/>
        </p:nvSpPr>
        <p:spPr>
          <a:xfrm>
            <a:off x="1627180" y="584847"/>
            <a:ext cx="4558703" cy="1535959"/>
          </a:xfrm>
          <a:prstGeom prst="roundRect">
            <a:avLst/>
          </a:prstGeom>
          <a:noFill/>
          <a:ln w="9525" cap="flat" cmpd="sng" algn="ctr">
            <a:solidFill>
              <a:srgbClr val="53565A">
                <a:lumMod val="50000"/>
              </a:srgbClr>
            </a:solid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64" name="Title 2">
            <a:extLst>
              <a:ext uri="{FF2B5EF4-FFF2-40B4-BE49-F238E27FC236}">
                <a16:creationId xmlns:a16="http://schemas.microsoft.com/office/drawing/2014/main" id="{10ED0591-2BC8-4142-BB01-03D0E6350164}"/>
              </a:ext>
            </a:extLst>
          </p:cNvPr>
          <p:cNvSpPr txBox="1">
            <a:spLocks/>
          </p:cNvSpPr>
          <p:nvPr/>
        </p:nvSpPr>
        <p:spPr>
          <a:xfrm>
            <a:off x="3288216" y="554747"/>
            <a:ext cx="1278842" cy="463625"/>
          </a:xfrm>
          <a:prstGeom prst="rect">
            <a:avLst/>
          </a:prstGeom>
        </p:spPr>
        <p:txBody>
          <a:bodyPr vert="horz" lIns="0" tIns="29755" rIns="0" bIns="29755" rtlCol="0" anchor="t">
            <a:noAutofit/>
          </a:bodyPr>
          <a:lstStyle>
            <a:lvl1pPr algn="l" defTabSz="396720" rtl="0" eaLnBrk="1" latinLnBrk="0" hangingPunct="1">
              <a:spcBef>
                <a:spcPct val="0"/>
              </a:spcBef>
              <a:buNone/>
              <a:defRPr sz="2100" kern="1200">
                <a:solidFill>
                  <a:schemeClr val="tx2"/>
                </a:solidFill>
                <a:latin typeface="+mj-lt"/>
                <a:ea typeface="+mj-ea"/>
                <a:cs typeface="+mj-cs"/>
              </a:defRPr>
            </a:lvl1pPr>
          </a:lstStyle>
          <a:p>
            <a:pPr defTabSz="297540" fontAlgn="auto">
              <a:spcAft>
                <a:spcPts val="0"/>
              </a:spcAft>
              <a:defRPr/>
            </a:pPr>
            <a:r>
              <a:rPr lang="en-US" sz="2400" dirty="0" err="1">
                <a:solidFill>
                  <a:srgbClr val="53565A">
                    <a:lumMod val="50000"/>
                  </a:srgbClr>
                </a:solidFill>
                <a:latin typeface="Trebuchet MS"/>
              </a:rPr>
              <a:t>autoConf</a:t>
            </a:r>
            <a:endParaRPr lang="en-US" sz="2400" dirty="0">
              <a:solidFill>
                <a:srgbClr val="53565A">
                  <a:lumMod val="50000"/>
                </a:srgbClr>
              </a:solidFill>
              <a:latin typeface="Trebuchet MS"/>
            </a:endParaRPr>
          </a:p>
        </p:txBody>
      </p:sp>
      <p:sp>
        <p:nvSpPr>
          <p:cNvPr id="46" name="Arrow: Right 45">
            <a:extLst>
              <a:ext uri="{FF2B5EF4-FFF2-40B4-BE49-F238E27FC236}">
                <a16:creationId xmlns:a16="http://schemas.microsoft.com/office/drawing/2014/main" id="{84AAAE55-235A-43B6-912F-B1D8BEA2D056}"/>
              </a:ext>
            </a:extLst>
          </p:cNvPr>
          <p:cNvSpPr/>
          <p:nvPr/>
        </p:nvSpPr>
        <p:spPr>
          <a:xfrm rot="16200000">
            <a:off x="598991" y="2871130"/>
            <a:ext cx="504825" cy="290513"/>
          </a:xfrm>
          <a:prstGeom prst="rightArrow">
            <a:avLst/>
          </a:prstGeom>
          <a:solidFill>
            <a:srgbClr val="53565A">
              <a:lumMod val="50000"/>
            </a:srgbClr>
          </a:solidFill>
          <a:ln w="9525" cap="flat" cmpd="sng" algn="ctr">
            <a:no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47" name="TextBox 46">
            <a:extLst>
              <a:ext uri="{FF2B5EF4-FFF2-40B4-BE49-F238E27FC236}">
                <a16:creationId xmlns:a16="http://schemas.microsoft.com/office/drawing/2014/main" id="{13043250-52D0-4364-ACBE-25A7DA9BA460}"/>
              </a:ext>
            </a:extLst>
          </p:cNvPr>
          <p:cNvSpPr txBox="1"/>
          <p:nvPr/>
        </p:nvSpPr>
        <p:spPr>
          <a:xfrm>
            <a:off x="1341357" y="2843358"/>
            <a:ext cx="1322798" cy="450123"/>
          </a:xfrm>
          <a:prstGeom prst="rect">
            <a:avLst/>
          </a:prstGeom>
          <a:noFill/>
        </p:spPr>
        <p:txBody>
          <a:bodyPr wrap="none" rtlCol="0">
            <a:spAutoFit/>
          </a:bodyPr>
          <a:lstStyle/>
          <a:p>
            <a:pPr algn="ctr" eaLnBrk="0" fontAlgn="base" hangingPunct="0">
              <a:spcBef>
                <a:spcPct val="0"/>
              </a:spcBef>
              <a:spcAft>
                <a:spcPct val="0"/>
              </a:spcAft>
            </a:pPr>
            <a:r>
              <a:rPr lang="en-US" sz="750" dirty="0">
                <a:solidFill>
                  <a:srgbClr val="53565A">
                    <a:lumMod val="50000"/>
                  </a:srgbClr>
                </a:solidFill>
              </a:rPr>
              <a:t>input reactant geometry</a:t>
            </a:r>
          </a:p>
          <a:p>
            <a:pPr algn="ctr" eaLnBrk="0" fontAlgn="base" hangingPunct="0">
              <a:spcBef>
                <a:spcPct val="0"/>
              </a:spcBef>
              <a:spcAft>
                <a:spcPct val="0"/>
              </a:spcAft>
            </a:pPr>
            <a:r>
              <a:rPr lang="en-US" sz="750" dirty="0">
                <a:solidFill>
                  <a:srgbClr val="53565A">
                    <a:lumMod val="50000"/>
                  </a:srgbClr>
                </a:solidFill>
              </a:rPr>
              <a:t>specify reaction coordinate</a:t>
            </a:r>
          </a:p>
          <a:p>
            <a:pPr algn="ctr" eaLnBrk="0" fontAlgn="base" hangingPunct="0">
              <a:spcBef>
                <a:spcPct val="0"/>
              </a:spcBef>
              <a:spcAft>
                <a:spcPct val="0"/>
              </a:spcAft>
            </a:pPr>
            <a:r>
              <a:rPr lang="en-US" sz="825" dirty="0">
                <a:solidFill>
                  <a:srgbClr val="53565A">
                    <a:lumMod val="50000"/>
                  </a:srgbClr>
                </a:solidFill>
              </a:rPr>
              <a:t>(and charge and spin)</a:t>
            </a:r>
          </a:p>
        </p:txBody>
      </p:sp>
      <p:sp>
        <p:nvSpPr>
          <p:cNvPr id="50" name="Arrow: Right 49">
            <a:extLst>
              <a:ext uri="{FF2B5EF4-FFF2-40B4-BE49-F238E27FC236}">
                <a16:creationId xmlns:a16="http://schemas.microsoft.com/office/drawing/2014/main" id="{D1ADFBC4-20CD-447F-920B-D17D7BB6CF67}"/>
              </a:ext>
            </a:extLst>
          </p:cNvPr>
          <p:cNvSpPr/>
          <p:nvPr/>
        </p:nvSpPr>
        <p:spPr>
          <a:xfrm rot="5400000" flipV="1">
            <a:off x="5403885" y="2865070"/>
            <a:ext cx="504825" cy="290513"/>
          </a:xfrm>
          <a:prstGeom prst="rightArrow">
            <a:avLst/>
          </a:prstGeom>
          <a:solidFill>
            <a:srgbClr val="53565A">
              <a:lumMod val="50000"/>
            </a:srgbClr>
          </a:solidFill>
          <a:ln w="9525" cap="flat" cmpd="sng" algn="ctr">
            <a:no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57" name="Arrow: Chevron 56">
            <a:extLst>
              <a:ext uri="{FF2B5EF4-FFF2-40B4-BE49-F238E27FC236}">
                <a16:creationId xmlns:a16="http://schemas.microsoft.com/office/drawing/2014/main" id="{381FA11B-08B8-4334-9FB3-63D50D2C1960}"/>
              </a:ext>
            </a:extLst>
          </p:cNvPr>
          <p:cNvSpPr/>
          <p:nvPr/>
        </p:nvSpPr>
        <p:spPr>
          <a:xfrm>
            <a:off x="111312" y="2247068"/>
            <a:ext cx="1480184" cy="463625"/>
          </a:xfrm>
          <a:prstGeom prst="chevron">
            <a:avLst>
              <a:gd name="adj" fmla="val 19597"/>
            </a:avLst>
          </a:prstGeom>
          <a:solidFill>
            <a:srgbClr val="84BD00"/>
          </a:solidFill>
          <a:ln w="9525" cap="flat" cmpd="sng" algn="ctr">
            <a:noFill/>
            <a:prstDash val="solid"/>
          </a:ln>
          <a:effectLst/>
        </p:spPr>
        <p:txBody>
          <a:bodyPr rtlCol="0" anchor="ctr"/>
          <a:lstStyle/>
          <a:p>
            <a:pPr defTabSz="685800">
              <a:defRPr/>
            </a:pPr>
            <a:r>
              <a:rPr lang="en-US" sz="750" kern="0" dirty="0">
                <a:solidFill>
                  <a:prstClr val="white"/>
                </a:solidFill>
                <a:latin typeface="Trebuchet MS"/>
                <a:ea typeface="+mn-ea"/>
                <a:cs typeface="+mn-cs"/>
              </a:rPr>
              <a:t>single-ended reaction coordinate scan</a:t>
            </a:r>
          </a:p>
          <a:p>
            <a:pPr defTabSz="685800">
              <a:defRPr/>
            </a:pPr>
            <a:r>
              <a:rPr lang="en-US" sz="750" kern="0" dirty="0">
                <a:solidFill>
                  <a:prstClr val="white"/>
                </a:solidFill>
                <a:latin typeface="Trebuchet MS"/>
                <a:ea typeface="+mn-ea"/>
                <a:cs typeface="+mn-cs"/>
              </a:rPr>
              <a:t>(GFN-</a:t>
            </a:r>
            <a:r>
              <a:rPr lang="en-US" sz="750" kern="0" dirty="0" err="1">
                <a:solidFill>
                  <a:prstClr val="white"/>
                </a:solidFill>
                <a:latin typeface="Trebuchet MS"/>
                <a:ea typeface="+mn-ea"/>
                <a:cs typeface="+mn-cs"/>
              </a:rPr>
              <a:t>xTB</a:t>
            </a:r>
            <a:r>
              <a:rPr lang="en-US" sz="750" kern="0" dirty="0">
                <a:solidFill>
                  <a:prstClr val="white"/>
                </a:solidFill>
                <a:latin typeface="Trebuchet MS"/>
                <a:ea typeface="+mn-ea"/>
                <a:cs typeface="+mn-cs"/>
              </a:rPr>
              <a:t>) </a:t>
            </a:r>
          </a:p>
        </p:txBody>
      </p:sp>
      <p:sp>
        <p:nvSpPr>
          <p:cNvPr id="62" name="Rectangle: Rounded Corners 61">
            <a:extLst>
              <a:ext uri="{FF2B5EF4-FFF2-40B4-BE49-F238E27FC236}">
                <a16:creationId xmlns:a16="http://schemas.microsoft.com/office/drawing/2014/main" id="{F02DF3CE-DDAA-45D8-AE9D-C3E0725CE243}"/>
              </a:ext>
            </a:extLst>
          </p:cNvPr>
          <p:cNvSpPr/>
          <p:nvPr/>
        </p:nvSpPr>
        <p:spPr>
          <a:xfrm>
            <a:off x="48508" y="2839161"/>
            <a:ext cx="6217859" cy="1535959"/>
          </a:xfrm>
          <a:prstGeom prst="roundRect">
            <a:avLst/>
          </a:prstGeom>
          <a:noFill/>
          <a:ln w="9525" cap="flat" cmpd="sng" algn="ctr">
            <a:solidFill>
              <a:srgbClr val="53565A">
                <a:lumMod val="50000"/>
              </a:srgbClr>
            </a:solidFill>
            <a:prstDash val="solid"/>
          </a:ln>
          <a:effectLst/>
        </p:spPr>
        <p:txBody>
          <a:bodyPr rtlCol="0" anchor="ctr"/>
          <a:lstStyle/>
          <a:p>
            <a:pPr defTabSz="685800">
              <a:defRPr/>
            </a:pPr>
            <a:endParaRPr lang="en-US" sz="750" kern="0">
              <a:solidFill>
                <a:prstClr val="white"/>
              </a:solidFill>
              <a:latin typeface="Trebuchet MS"/>
              <a:ea typeface="+mn-ea"/>
              <a:cs typeface="+mn-cs"/>
            </a:endParaRPr>
          </a:p>
        </p:txBody>
      </p:sp>
      <p:sp>
        <p:nvSpPr>
          <p:cNvPr id="63" name="TextBox 62">
            <a:extLst>
              <a:ext uri="{FF2B5EF4-FFF2-40B4-BE49-F238E27FC236}">
                <a16:creationId xmlns:a16="http://schemas.microsoft.com/office/drawing/2014/main" id="{A2CA61D3-C016-4C3F-9A93-CCF932C9ACBE}"/>
              </a:ext>
            </a:extLst>
          </p:cNvPr>
          <p:cNvSpPr txBox="1"/>
          <p:nvPr/>
        </p:nvSpPr>
        <p:spPr>
          <a:xfrm>
            <a:off x="4155043" y="2840082"/>
            <a:ext cx="1490302" cy="207749"/>
          </a:xfrm>
          <a:prstGeom prst="rect">
            <a:avLst/>
          </a:prstGeom>
          <a:noFill/>
        </p:spPr>
        <p:txBody>
          <a:bodyPr wrap="square" rtlCol="0">
            <a:spAutoFit/>
          </a:bodyPr>
          <a:lstStyle/>
          <a:p>
            <a:pPr algn="ctr" eaLnBrk="0" fontAlgn="base" hangingPunct="0">
              <a:spcBef>
                <a:spcPct val="0"/>
              </a:spcBef>
              <a:spcAft>
                <a:spcPct val="0"/>
              </a:spcAft>
            </a:pPr>
            <a:r>
              <a:rPr lang="en-US" sz="750" dirty="0">
                <a:solidFill>
                  <a:srgbClr val="53565A">
                    <a:lumMod val="50000"/>
                  </a:srgbClr>
                </a:solidFill>
              </a:rPr>
              <a:t>final TS structure and energy</a:t>
            </a:r>
          </a:p>
        </p:txBody>
      </p:sp>
      <p:sp>
        <p:nvSpPr>
          <p:cNvPr id="65" name="Title 2">
            <a:extLst>
              <a:ext uri="{FF2B5EF4-FFF2-40B4-BE49-F238E27FC236}">
                <a16:creationId xmlns:a16="http://schemas.microsoft.com/office/drawing/2014/main" id="{C704EE4C-858A-4E4E-8E8C-E9B54E46670F}"/>
              </a:ext>
            </a:extLst>
          </p:cNvPr>
          <p:cNvSpPr txBox="1">
            <a:spLocks/>
          </p:cNvSpPr>
          <p:nvPr/>
        </p:nvSpPr>
        <p:spPr>
          <a:xfrm>
            <a:off x="2461713" y="3975789"/>
            <a:ext cx="1278842" cy="463625"/>
          </a:xfrm>
          <a:prstGeom prst="rect">
            <a:avLst/>
          </a:prstGeom>
        </p:spPr>
        <p:txBody>
          <a:bodyPr vert="horz" lIns="0" tIns="29755" rIns="0" bIns="29755" rtlCol="0" anchor="t">
            <a:noAutofit/>
          </a:bodyPr>
          <a:lstStyle>
            <a:lvl1pPr algn="l" defTabSz="396720" rtl="0" eaLnBrk="1" latinLnBrk="0" hangingPunct="1">
              <a:spcBef>
                <a:spcPct val="0"/>
              </a:spcBef>
              <a:buNone/>
              <a:defRPr sz="2100" kern="1200">
                <a:solidFill>
                  <a:schemeClr val="tx2"/>
                </a:solidFill>
                <a:latin typeface="+mj-lt"/>
                <a:ea typeface="+mj-ea"/>
                <a:cs typeface="+mj-cs"/>
              </a:defRPr>
            </a:lvl1pPr>
          </a:lstStyle>
          <a:p>
            <a:pPr defTabSz="297540" fontAlgn="auto">
              <a:spcAft>
                <a:spcPts val="0"/>
              </a:spcAft>
              <a:defRPr/>
            </a:pPr>
            <a:r>
              <a:rPr lang="en-US" sz="2400" dirty="0" err="1">
                <a:solidFill>
                  <a:srgbClr val="53565A">
                    <a:lumMod val="50000"/>
                  </a:srgbClr>
                </a:solidFill>
                <a:latin typeface="Trebuchet MS"/>
              </a:rPr>
              <a:t>autoTS</a:t>
            </a:r>
            <a:endParaRPr lang="en-US" sz="2400" dirty="0">
              <a:solidFill>
                <a:srgbClr val="53565A">
                  <a:lumMod val="50000"/>
                </a:srgbClr>
              </a:solidFill>
              <a:latin typeface="Trebuchet MS"/>
            </a:endParaRPr>
          </a:p>
        </p:txBody>
      </p:sp>
      <p:pic>
        <p:nvPicPr>
          <p:cNvPr id="66" name="Picture 65">
            <a:extLst>
              <a:ext uri="{FF2B5EF4-FFF2-40B4-BE49-F238E27FC236}">
                <a16:creationId xmlns:a16="http://schemas.microsoft.com/office/drawing/2014/main" id="{B809C861-9FD3-4A6B-A55A-FB7416001332}"/>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62574" y="3274415"/>
            <a:ext cx="1088778" cy="1036095"/>
          </a:xfrm>
          <a:prstGeom prst="rect">
            <a:avLst/>
          </a:prstGeom>
        </p:spPr>
      </p:pic>
      <p:graphicFrame>
        <p:nvGraphicFramePr>
          <p:cNvPr id="67" name="Object 66">
            <a:extLst>
              <a:ext uri="{FF2B5EF4-FFF2-40B4-BE49-F238E27FC236}">
                <a16:creationId xmlns:a16="http://schemas.microsoft.com/office/drawing/2014/main" id="{2A1E21CC-0348-4B80-B291-564726D5246F}"/>
              </a:ext>
            </a:extLst>
          </p:cNvPr>
          <p:cNvGraphicFramePr>
            <a:graphicFrameLocks noChangeAspect="1"/>
          </p:cNvGraphicFramePr>
          <p:nvPr>
            <p:extLst>
              <p:ext uri="{D42A27DB-BD31-4B8C-83A1-F6EECF244321}">
                <p14:modId xmlns:p14="http://schemas.microsoft.com/office/powerpoint/2010/main" val="3220258413"/>
              </p:ext>
            </p:extLst>
          </p:nvPr>
        </p:nvGraphicFramePr>
        <p:xfrm>
          <a:off x="4170610" y="3210227"/>
          <a:ext cx="815845" cy="1002496"/>
        </p:xfrm>
        <a:graphic>
          <a:graphicData uri="http://schemas.openxmlformats.org/presentationml/2006/ole">
            <mc:AlternateContent xmlns:mc="http://schemas.openxmlformats.org/markup-compatibility/2006">
              <mc:Choice xmlns:v="urn:schemas-microsoft-com:vml" Requires="v">
                <p:oleObj name="CS ChemDraw Drawing" r:id="rId11" imgW="860612" imgH="1057375" progId="ChemDraw.Document.6.0">
                  <p:embed/>
                </p:oleObj>
              </mc:Choice>
              <mc:Fallback>
                <p:oleObj name="CS ChemDraw Drawing" r:id="rId11" imgW="860612" imgH="1057375" progId="ChemDraw.Document.6.0">
                  <p:embed/>
                  <p:pic>
                    <p:nvPicPr>
                      <p:cNvPr id="67" name="Object 66">
                        <a:extLst>
                          <a:ext uri="{FF2B5EF4-FFF2-40B4-BE49-F238E27FC236}">
                            <a16:creationId xmlns:a16="http://schemas.microsoft.com/office/drawing/2014/main" id="{2A1E21CC-0348-4B80-B291-564726D5246F}"/>
                          </a:ext>
                        </a:extLst>
                      </p:cNvPr>
                      <p:cNvPicPr/>
                      <p:nvPr/>
                    </p:nvPicPr>
                    <p:blipFill>
                      <a:blip r:embed="rId12"/>
                      <a:stretch>
                        <a:fillRect/>
                      </a:stretch>
                    </p:blipFill>
                    <p:spPr>
                      <a:xfrm>
                        <a:off x="4170610" y="3210227"/>
                        <a:ext cx="815845" cy="1002496"/>
                      </a:xfrm>
                      <a:prstGeom prst="rect">
                        <a:avLst/>
                      </a:prstGeom>
                    </p:spPr>
                  </p:pic>
                </p:oleObj>
              </mc:Fallback>
            </mc:AlternateContent>
          </a:graphicData>
        </a:graphic>
      </p:graphicFrame>
      <p:graphicFrame>
        <p:nvGraphicFramePr>
          <p:cNvPr id="68" name="Object 67">
            <a:extLst>
              <a:ext uri="{FF2B5EF4-FFF2-40B4-BE49-F238E27FC236}">
                <a16:creationId xmlns:a16="http://schemas.microsoft.com/office/drawing/2014/main" id="{B3853251-5809-4227-AA3E-488B8AD6E040}"/>
              </a:ext>
            </a:extLst>
          </p:cNvPr>
          <p:cNvGraphicFramePr>
            <a:graphicFrameLocks noChangeAspect="1"/>
          </p:cNvGraphicFramePr>
          <p:nvPr/>
        </p:nvGraphicFramePr>
        <p:xfrm>
          <a:off x="463502" y="3297039"/>
          <a:ext cx="815845" cy="1000990"/>
        </p:xfrm>
        <a:graphic>
          <a:graphicData uri="http://schemas.openxmlformats.org/presentationml/2006/ole">
            <mc:AlternateContent xmlns:mc="http://schemas.openxmlformats.org/markup-compatibility/2006">
              <mc:Choice xmlns:v="urn:schemas-microsoft-com:vml" Requires="v">
                <p:oleObj name="CS ChemDraw Drawing" r:id="rId13" imgW="860612" imgH="1055582" progId="ChemDraw.Document.6.0">
                  <p:embed/>
                </p:oleObj>
              </mc:Choice>
              <mc:Fallback>
                <p:oleObj name="CS ChemDraw Drawing" r:id="rId13" imgW="860612" imgH="1055582" progId="ChemDraw.Document.6.0">
                  <p:embed/>
                  <p:pic>
                    <p:nvPicPr>
                      <p:cNvPr id="68" name="Object 67">
                        <a:extLst>
                          <a:ext uri="{FF2B5EF4-FFF2-40B4-BE49-F238E27FC236}">
                            <a16:creationId xmlns:a16="http://schemas.microsoft.com/office/drawing/2014/main" id="{B3853251-5809-4227-AA3E-488B8AD6E040}"/>
                          </a:ext>
                        </a:extLst>
                      </p:cNvPr>
                      <p:cNvPicPr/>
                      <p:nvPr/>
                    </p:nvPicPr>
                    <p:blipFill>
                      <a:blip r:embed="rId14"/>
                      <a:stretch>
                        <a:fillRect/>
                      </a:stretch>
                    </p:blipFill>
                    <p:spPr>
                      <a:xfrm>
                        <a:off x="463502" y="3297039"/>
                        <a:ext cx="815845" cy="10009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042BA29-4F6C-4B52-B5E2-4FD74914AB50}"/>
              </a:ext>
            </a:extLst>
          </p:cNvPr>
          <p:cNvSpPr txBox="1"/>
          <p:nvPr/>
        </p:nvSpPr>
        <p:spPr>
          <a:xfrm>
            <a:off x="6260177" y="1491480"/>
            <a:ext cx="2966032" cy="2123658"/>
          </a:xfrm>
          <a:prstGeom prst="rect">
            <a:avLst/>
          </a:prstGeom>
          <a:noFill/>
        </p:spPr>
        <p:txBody>
          <a:bodyPr wrap="square" rtlCol="0">
            <a:spAutoFit/>
          </a:bodyPr>
          <a:lstStyle/>
          <a:p>
            <a:pPr marL="214313" indent="-214313" algn="l">
              <a:buFont typeface="Arial" panose="020B0604020202020204" pitchFamily="34" charset="0"/>
              <a:buChar char="•"/>
            </a:pPr>
            <a:r>
              <a:rPr lang="en-US" sz="1200" dirty="0"/>
              <a:t>Automated multi-level conformational search</a:t>
            </a:r>
          </a:p>
          <a:p>
            <a:pPr marL="214313" indent="-214313" algn="l">
              <a:buFont typeface="Arial" panose="020B0604020202020204" pitchFamily="34" charset="0"/>
              <a:buChar char="•"/>
            </a:pPr>
            <a:r>
              <a:rPr lang="en-US" sz="1200" dirty="0"/>
              <a:t>Built on 3 open-source engines:</a:t>
            </a:r>
          </a:p>
          <a:p>
            <a:pPr marL="557213" lvl="1" indent="-214313" algn="l">
              <a:buFont typeface="Arial" panose="020B0604020202020204" pitchFamily="34" charset="0"/>
              <a:buChar char="•"/>
            </a:pPr>
            <a:r>
              <a:rPr lang="en-US" sz="1200" dirty="0"/>
              <a:t>GFN-</a:t>
            </a:r>
            <a:r>
              <a:rPr lang="en-US" sz="1200" dirty="0" err="1"/>
              <a:t>xTB</a:t>
            </a:r>
            <a:r>
              <a:rPr lang="en-US" sz="1200" dirty="0"/>
              <a:t>/CREST</a:t>
            </a:r>
          </a:p>
          <a:p>
            <a:pPr marL="557213" lvl="1" indent="-214313" algn="l">
              <a:buFont typeface="Arial" panose="020B0604020202020204" pitchFamily="34" charset="0"/>
              <a:buChar char="•"/>
            </a:pPr>
            <a:r>
              <a:rPr lang="en-US" sz="1200" dirty="0" err="1"/>
              <a:t>NWChem</a:t>
            </a:r>
            <a:endParaRPr lang="en-US" sz="1200" dirty="0"/>
          </a:p>
          <a:p>
            <a:pPr marL="557213" lvl="1" indent="-214313" algn="l">
              <a:buFont typeface="Arial" panose="020B0604020202020204" pitchFamily="34" charset="0"/>
              <a:buChar char="•"/>
            </a:pPr>
            <a:r>
              <a:rPr lang="en-US" sz="1200" dirty="0" err="1"/>
              <a:t>GoodVibes</a:t>
            </a:r>
            <a:endParaRPr lang="en-US" sz="1200" dirty="0"/>
          </a:p>
          <a:p>
            <a:pPr marL="214313" indent="-214313" algn="l">
              <a:buFont typeface="Arial" panose="020B0604020202020204" pitchFamily="34" charset="0"/>
              <a:buChar char="•"/>
            </a:pPr>
            <a:r>
              <a:rPr lang="en-US" sz="1200" dirty="0"/>
              <a:t>Simplified user input</a:t>
            </a:r>
          </a:p>
          <a:p>
            <a:pPr marL="214313" indent="-214313" algn="l">
              <a:buFont typeface="Arial" panose="020B0604020202020204" pitchFamily="34" charset="0"/>
              <a:buChar char="•"/>
            </a:pPr>
            <a:r>
              <a:rPr lang="en-US" sz="1200" dirty="0"/>
              <a:t>Lightweight (for facile installation on internet-restricted compute clusters)</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endParaRPr lang="en-US" sz="1200" dirty="0"/>
          </a:p>
        </p:txBody>
      </p:sp>
      <p:sp>
        <p:nvSpPr>
          <p:cNvPr id="69" name="Rectangle 68">
            <a:extLst>
              <a:ext uri="{FF2B5EF4-FFF2-40B4-BE49-F238E27FC236}">
                <a16:creationId xmlns:a16="http://schemas.microsoft.com/office/drawing/2014/main" id="{3BFBAB12-C853-4855-8352-45376A986EF6}"/>
              </a:ext>
            </a:extLst>
          </p:cNvPr>
          <p:cNvSpPr/>
          <p:nvPr/>
        </p:nvSpPr>
        <p:spPr>
          <a:xfrm>
            <a:off x="594360" y="4660972"/>
            <a:ext cx="7164977" cy="507831"/>
          </a:xfrm>
          <a:prstGeom prst="rect">
            <a:avLst/>
          </a:prstGeom>
        </p:spPr>
        <p:txBody>
          <a:bodyPr wrap="square">
            <a:spAutoFit/>
          </a:bodyPr>
          <a:lstStyle/>
          <a:p>
            <a:pPr algn="l"/>
            <a:r>
              <a:rPr lang="en-US" sz="900" dirty="0"/>
              <a:t>Lin, S.; Fromer, J. C.; Ghosh, Y.; Hanna, B.; Elanany, M.; Xu, W. </a:t>
            </a:r>
            <a:r>
              <a:rPr lang="en-US" sz="900" i="1" dirty="0"/>
              <a:t>Sci. Rep.</a:t>
            </a:r>
            <a:r>
              <a:rPr lang="en-US" sz="900" dirty="0"/>
              <a:t> </a:t>
            </a:r>
            <a:r>
              <a:rPr lang="en-US" sz="900" b="1" dirty="0"/>
              <a:t>2021</a:t>
            </a:r>
            <a:r>
              <a:rPr lang="en-US" sz="900" dirty="0"/>
              <a:t>, </a:t>
            </a:r>
            <a:r>
              <a:rPr lang="en-US" sz="900" i="1" dirty="0"/>
              <a:t>11</a:t>
            </a:r>
            <a:r>
              <a:rPr lang="en-US" sz="900" dirty="0"/>
              <a:t>, 4534</a:t>
            </a:r>
          </a:p>
          <a:p>
            <a:pPr algn="l"/>
            <a:r>
              <a:rPr lang="en-US" sz="900" dirty="0"/>
              <a:t>Lin, S.; Elanany, M.; Khawaji, M. </a:t>
            </a:r>
            <a:r>
              <a:rPr lang="en-US" sz="900" i="1" dirty="0" err="1"/>
              <a:t>SoftwareX</a:t>
            </a:r>
            <a:r>
              <a:rPr lang="en-US" sz="900" dirty="0"/>
              <a:t> </a:t>
            </a:r>
            <a:r>
              <a:rPr lang="en-US" sz="900" b="1" dirty="0"/>
              <a:t>2022</a:t>
            </a:r>
            <a:r>
              <a:rPr lang="en-US" sz="900" dirty="0"/>
              <a:t>, </a:t>
            </a:r>
            <a:r>
              <a:rPr lang="en-US" sz="900" i="1" dirty="0"/>
              <a:t>in revisions;</a:t>
            </a:r>
            <a:r>
              <a:rPr lang="en-US" sz="900" dirty="0"/>
              <a:t> Preprint available: </a:t>
            </a:r>
            <a:r>
              <a:rPr lang="en-US" sz="900" dirty="0">
                <a:hlinkClick r:id="rId15"/>
              </a:rPr>
              <a:t>https://ssrn.com/abstract=4155262</a:t>
            </a:r>
            <a:endParaRPr lang="en-US" sz="900" dirty="0"/>
          </a:p>
          <a:p>
            <a:pPr algn="l"/>
            <a:r>
              <a:rPr lang="en-US" sz="900" dirty="0"/>
              <a:t>Code and Tutorials at: </a:t>
            </a:r>
            <a:r>
              <a:rPr lang="en-US" sz="900" dirty="0">
                <a:hlinkClick r:id="rId16"/>
              </a:rPr>
              <a:t>https://github.com/sibo/xtbdft</a:t>
            </a:r>
            <a:r>
              <a:rPr lang="en-US" sz="900" dirty="0"/>
              <a:t> </a:t>
            </a:r>
          </a:p>
        </p:txBody>
      </p:sp>
      <p:sp>
        <p:nvSpPr>
          <p:cNvPr id="7" name="Arrow: Right 6">
            <a:extLst>
              <a:ext uri="{FF2B5EF4-FFF2-40B4-BE49-F238E27FC236}">
                <a16:creationId xmlns:a16="http://schemas.microsoft.com/office/drawing/2014/main" id="{055A3A96-694E-4E31-96A2-41A3A226A9E5}"/>
              </a:ext>
            </a:extLst>
          </p:cNvPr>
          <p:cNvSpPr/>
          <p:nvPr/>
        </p:nvSpPr>
        <p:spPr>
          <a:xfrm flipH="1">
            <a:off x="6123694" y="3344837"/>
            <a:ext cx="2433452" cy="107569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How many conformers within 6 kcal/mol window?</a:t>
            </a:r>
          </a:p>
        </p:txBody>
      </p:sp>
    </p:spTree>
    <p:extLst>
      <p:ext uri="{BB962C8B-B14F-4D97-AF65-F5344CB8AC3E}">
        <p14:creationId xmlns:p14="http://schemas.microsoft.com/office/powerpoint/2010/main" val="27300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up)">
                                      <p:cBhvr>
                                        <p:cTn id="15" dur="500"/>
                                        <p:tgtEl>
                                          <p:spTgt spid="5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2500"/>
                            </p:stCondLst>
                            <p:childTnLst>
                              <p:par>
                                <p:cTn id="58" presetID="22" presetClass="entr" presetSubtype="1"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up)">
                                      <p:cBhvr>
                                        <p:cTn id="60" dur="500"/>
                                        <p:tgtEl>
                                          <p:spTgt spid="66"/>
                                        </p:tgtEl>
                                      </p:cBhvr>
                                    </p:animEffect>
                                  </p:childTnLst>
                                </p:cTn>
                              </p:par>
                              <p:par>
                                <p:cTn id="61" presetID="22" presetClass="entr" presetSubtype="1"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up)">
                                      <p:cBhvr>
                                        <p:cTn id="63" dur="500"/>
                                        <p:tgtEl>
                                          <p:spTgt spid="6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P spid="59" grpId="0" animBg="1"/>
      <p:bldP spid="60" grpId="0" animBg="1"/>
      <p:bldP spid="61" grpId="0" animBg="1"/>
      <p:bldP spid="64" grpId="0"/>
      <p:bldP spid="46" grpId="0" animBg="1"/>
      <p:bldP spid="47" grpId="0"/>
      <p:bldP spid="50" grpId="0" animBg="1"/>
      <p:bldP spid="57" grpId="0" animBg="1"/>
      <p:bldP spid="62" grpId="0" animBg="1"/>
      <p:bldP spid="63" grpId="0"/>
      <p:bldP spid="6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91CF3E-33A5-4378-849E-FF1B8B4F92A7}"/>
              </a:ext>
            </a:extLst>
          </p:cNvPr>
          <p:cNvSpPr/>
          <p:nvPr/>
        </p:nvSpPr>
        <p:spPr>
          <a:xfrm>
            <a:off x="60960" y="4615748"/>
            <a:ext cx="9083040" cy="474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C923307-7310-4E74-8C84-3C6AB4BB31D8}"/>
              </a:ext>
            </a:extLst>
          </p:cNvPr>
          <p:cNvSpPr>
            <a:spLocks noGrp="1"/>
          </p:cNvSpPr>
          <p:nvPr>
            <p:ph type="title"/>
          </p:nvPr>
        </p:nvSpPr>
        <p:spPr/>
        <p:txBody>
          <a:bodyPr/>
          <a:lstStyle/>
          <a:p>
            <a:r>
              <a:rPr lang="en-US" dirty="0"/>
              <a:t>XTBDFT case study: ethylene insertion transition state</a:t>
            </a:r>
          </a:p>
        </p:txBody>
      </p:sp>
      <p:graphicFrame>
        <p:nvGraphicFramePr>
          <p:cNvPr id="15" name="Object 14">
            <a:extLst>
              <a:ext uri="{FF2B5EF4-FFF2-40B4-BE49-F238E27FC236}">
                <a16:creationId xmlns:a16="http://schemas.microsoft.com/office/drawing/2014/main" id="{A1166D83-3FA7-4D2C-835B-3D29DEE28BA8}"/>
              </a:ext>
            </a:extLst>
          </p:cNvPr>
          <p:cNvGraphicFramePr>
            <a:graphicFrameLocks noChangeAspect="1"/>
          </p:cNvGraphicFramePr>
          <p:nvPr/>
        </p:nvGraphicFramePr>
        <p:xfrm>
          <a:off x="583169" y="797494"/>
          <a:ext cx="1230149" cy="3737908"/>
        </p:xfrm>
        <a:graphic>
          <a:graphicData uri="http://schemas.openxmlformats.org/presentationml/2006/ole">
            <mc:AlternateContent xmlns:mc="http://schemas.openxmlformats.org/markup-compatibility/2006">
              <mc:Choice xmlns:v="urn:schemas-microsoft-com:vml" Requires="v">
                <p:oleObj name="CS ChemDraw Drawing" r:id="rId2" imgW="1522207" imgH="4626641" progId="ChemDraw.Document.6.0">
                  <p:embed/>
                </p:oleObj>
              </mc:Choice>
              <mc:Fallback>
                <p:oleObj name="CS ChemDraw Drawing" r:id="rId2" imgW="1522207" imgH="4626641" progId="ChemDraw.Document.6.0">
                  <p:embed/>
                  <p:pic>
                    <p:nvPicPr>
                      <p:cNvPr id="15" name="Object 14">
                        <a:extLst>
                          <a:ext uri="{FF2B5EF4-FFF2-40B4-BE49-F238E27FC236}">
                            <a16:creationId xmlns:a16="http://schemas.microsoft.com/office/drawing/2014/main" id="{A1166D83-3FA7-4D2C-835B-3D29DEE28BA8}"/>
                          </a:ext>
                        </a:extLst>
                      </p:cNvPr>
                      <p:cNvPicPr/>
                      <p:nvPr/>
                    </p:nvPicPr>
                    <p:blipFill>
                      <a:blip r:embed="rId3"/>
                      <a:stretch>
                        <a:fillRect/>
                      </a:stretch>
                    </p:blipFill>
                    <p:spPr>
                      <a:xfrm>
                        <a:off x="583169" y="797494"/>
                        <a:ext cx="1230149" cy="373790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9A4CE9EE-4C06-B314-10C7-42EE5CC26A56}"/>
              </a:ext>
            </a:extLst>
          </p:cNvPr>
          <p:cNvSpPr/>
          <p:nvPr/>
        </p:nvSpPr>
        <p:spPr>
          <a:xfrm>
            <a:off x="398417" y="1750423"/>
            <a:ext cx="1414901" cy="28653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23ACA1C-32C2-F519-4BDC-459C3726D171}"/>
              </a:ext>
            </a:extLst>
          </p:cNvPr>
          <p:cNvSpPr txBox="1"/>
          <p:nvPr/>
        </p:nvSpPr>
        <p:spPr>
          <a:xfrm>
            <a:off x="2132293" y="714667"/>
            <a:ext cx="5134324" cy="707886"/>
          </a:xfrm>
          <a:prstGeom prst="rect">
            <a:avLst/>
          </a:prstGeom>
          <a:solidFill>
            <a:srgbClr val="FFFFFF">
              <a:alpha val="89804"/>
            </a:srgbClr>
          </a:solidFill>
          <a:ln w="38100">
            <a:solidFill>
              <a:schemeClr val="tx1">
                <a:lumMod val="50000"/>
              </a:schemeClr>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sz="1000" dirty="0" err="1">
                <a:solidFill>
                  <a:srgbClr val="000000"/>
                </a:solidFill>
                <a:effectLst/>
                <a:latin typeface="Courier New" panose="02070309020205020404" pitchFamily="49" charset="0"/>
                <a:ea typeface="Calibri" panose="020F0502020204030204" pitchFamily="34" charset="0"/>
              </a:rPr>
              <a:t>nohup</a:t>
            </a:r>
            <a:r>
              <a:rPr lang="en-US" sz="1000" dirty="0">
                <a:solidFill>
                  <a:srgbClr val="000000"/>
                </a:solidFill>
                <a:effectLst/>
                <a:latin typeface="Courier New" panose="02070309020205020404" pitchFamily="49" charset="0"/>
                <a:ea typeface="Calibri" panose="020F0502020204030204" pitchFamily="34" charset="0"/>
              </a:rPr>
              <a:t> xtbdft.py </a:t>
            </a:r>
            <a:r>
              <a:rPr lang="en-US" sz="1000" dirty="0" err="1">
                <a:solidFill>
                  <a:srgbClr val="000000"/>
                </a:solidFill>
                <a:effectLst/>
                <a:latin typeface="Courier New" panose="02070309020205020404" pitchFamily="49" charset="0"/>
                <a:ea typeface="Calibri" panose="020F0502020204030204" pitchFamily="34" charset="0"/>
              </a:rPr>
              <a:t>start.xyz</a:t>
            </a:r>
            <a:r>
              <a:rPr lang="en-US" sz="1000" dirty="0">
                <a:solidFill>
                  <a:srgbClr val="000000"/>
                </a:solidFill>
                <a:effectLst/>
                <a:latin typeface="Courier New" panose="02070309020205020404" pitchFamily="49" charset="0"/>
                <a:ea typeface="Calibri" panose="020F0502020204030204" pitchFamily="34" charset="0"/>
              </a:rPr>
              <a:t> -</a:t>
            </a:r>
            <a:r>
              <a:rPr lang="en-US" sz="1000" dirty="0" err="1">
                <a:solidFill>
                  <a:srgbClr val="000000"/>
                </a:solidFill>
                <a:effectLst/>
                <a:latin typeface="Courier New" panose="02070309020205020404" pitchFamily="49" charset="0"/>
                <a:ea typeface="Calibri" panose="020F0502020204030204" pitchFamily="34" charset="0"/>
              </a:rPr>
              <a:t>chrg</a:t>
            </a:r>
            <a:r>
              <a:rPr lang="en-US" sz="1000" dirty="0">
                <a:solidFill>
                  <a:srgbClr val="000000"/>
                </a:solidFill>
                <a:effectLst/>
                <a:latin typeface="Courier New" panose="02070309020205020404" pitchFamily="49" charset="0"/>
                <a:ea typeface="Calibri" panose="020F0502020204030204" pitchFamily="34" charset="0"/>
              </a:rPr>
              <a:t> 1 -uhf 3 -mode </a:t>
            </a:r>
            <a:r>
              <a:rPr lang="en-US" sz="1000" dirty="0" err="1">
                <a:solidFill>
                  <a:srgbClr val="000000"/>
                </a:solidFill>
                <a:effectLst/>
                <a:latin typeface="Courier New" panose="02070309020205020404" pitchFamily="49" charset="0"/>
                <a:ea typeface="Calibri" panose="020F0502020204030204" pitchFamily="34" charset="0"/>
              </a:rPr>
              <a:t>autoTS</a:t>
            </a:r>
            <a:r>
              <a:rPr lang="en-US" sz="1000" dirty="0">
                <a:solidFill>
                  <a:srgbClr val="000000"/>
                </a:solidFill>
                <a:effectLst/>
                <a:latin typeface="Courier New" panose="02070309020205020404" pitchFamily="49" charset="0"/>
                <a:ea typeface="Calibri" panose="020F0502020204030204" pitchFamily="34" charset="0"/>
              </a:rPr>
              <a:t> 28 65 1.6 -other=”-</a:t>
            </a:r>
            <a:r>
              <a:rPr lang="en-US" sz="1000" dirty="0" err="1">
                <a:solidFill>
                  <a:srgbClr val="000000"/>
                </a:solidFill>
                <a:effectLst/>
                <a:latin typeface="Courier New" panose="02070309020205020404" pitchFamily="49" charset="0"/>
                <a:ea typeface="Calibri" panose="020F0502020204030204" pitchFamily="34" charset="0"/>
              </a:rPr>
              <a:t>cbonds</a:t>
            </a:r>
            <a:r>
              <a:rPr lang="en-US" sz="1000" dirty="0">
                <a:solidFill>
                  <a:srgbClr val="000000"/>
                </a:solidFill>
                <a:effectLst/>
                <a:latin typeface="Courier New" panose="02070309020205020404" pitchFamily="49" charset="0"/>
                <a:ea typeface="Calibri" panose="020F0502020204030204" pitchFamily="34" charset="0"/>
              </a:rPr>
              <a:t> 1.0” &amp;</a:t>
            </a:r>
            <a:endParaRPr lang="en-US" dirty="0">
              <a:solidFill>
                <a:srgbClr val="000000"/>
              </a:solidFill>
              <a:latin typeface="Courier New" panose="02070309020205020404" pitchFamily="49" charset="0"/>
              <a:ea typeface="Calibri" panose="020F0502020204030204" pitchFamily="34" charset="0"/>
            </a:endParaRPr>
          </a:p>
          <a:p>
            <a:endParaRPr lang="en-US" sz="1000" dirty="0">
              <a:solidFill>
                <a:srgbClr val="000000"/>
              </a:solidFill>
              <a:effectLst/>
              <a:latin typeface="Calibri" panose="020F0502020204030204" pitchFamily="34" charset="0"/>
              <a:ea typeface="Calibri" panose="020F0502020204030204" pitchFamily="34" charset="0"/>
            </a:endParaRPr>
          </a:p>
        </p:txBody>
      </p:sp>
      <p:grpSp>
        <p:nvGrpSpPr>
          <p:cNvPr id="38" name="Group 37">
            <a:extLst>
              <a:ext uri="{FF2B5EF4-FFF2-40B4-BE49-F238E27FC236}">
                <a16:creationId xmlns:a16="http://schemas.microsoft.com/office/drawing/2014/main" id="{6985612E-93C0-ABA5-8D76-4A386EFB4D68}"/>
              </a:ext>
            </a:extLst>
          </p:cNvPr>
          <p:cNvGrpSpPr/>
          <p:nvPr/>
        </p:nvGrpSpPr>
        <p:grpSpPr>
          <a:xfrm>
            <a:off x="1381709" y="1082730"/>
            <a:ext cx="4183484" cy="1463278"/>
            <a:chOff x="301001" y="1082730"/>
            <a:chExt cx="4183484" cy="1463278"/>
          </a:xfrm>
        </p:grpSpPr>
        <p:sp>
          <p:nvSpPr>
            <p:cNvPr id="20" name="TextBox 19">
              <a:extLst>
                <a:ext uri="{FF2B5EF4-FFF2-40B4-BE49-F238E27FC236}">
                  <a16:creationId xmlns:a16="http://schemas.microsoft.com/office/drawing/2014/main" id="{44FCF2E3-9312-2053-85ED-43A7C2DDF18E}"/>
                </a:ext>
              </a:extLst>
            </p:cNvPr>
            <p:cNvSpPr txBox="1"/>
            <p:nvPr/>
          </p:nvSpPr>
          <p:spPr>
            <a:xfrm>
              <a:off x="301001" y="1838122"/>
              <a:ext cx="1794483" cy="707886"/>
            </a:xfrm>
            <a:prstGeom prst="rect">
              <a:avLst/>
            </a:prstGeom>
            <a:solidFill>
              <a:srgbClr val="FFFFFF">
                <a:alpha val="89804"/>
              </a:srgbClr>
            </a:solidFill>
            <a:ln w="38100">
              <a:solidFill>
                <a:srgbClr val="C00000"/>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dirty="0">
                  <a:solidFill>
                    <a:srgbClr val="000000"/>
                  </a:solidFill>
                  <a:latin typeface="Courier New" panose="02070309020205020404" pitchFamily="49" charset="0"/>
                  <a:ea typeface="Calibri" panose="020F0502020204030204" pitchFamily="34" charset="0"/>
                </a:rPr>
                <a:t>“</a:t>
              </a:r>
              <a:r>
                <a:rPr lang="en-US" dirty="0" err="1">
                  <a:solidFill>
                    <a:srgbClr val="000000"/>
                  </a:solidFill>
                  <a:latin typeface="Courier New" panose="02070309020205020404" pitchFamily="49" charset="0"/>
                  <a:ea typeface="Calibri" panose="020F0502020204030204" pitchFamily="34" charset="0"/>
                </a:rPr>
                <a:t>nohup</a:t>
              </a:r>
              <a:r>
                <a:rPr lang="en-US" dirty="0">
                  <a:solidFill>
                    <a:srgbClr val="000000"/>
                  </a:solidFill>
                  <a:latin typeface="Courier New" panose="02070309020205020404" pitchFamily="49" charset="0"/>
                  <a:ea typeface="Calibri" panose="020F0502020204030204" pitchFamily="34" charset="0"/>
                </a:rPr>
                <a:t>” and “&amp;” to run job in background</a:t>
              </a:r>
            </a:p>
            <a:p>
              <a:endParaRPr lang="en-US" sz="1000" dirty="0">
                <a:solidFill>
                  <a:srgbClr val="000000"/>
                </a:solidFill>
                <a:effectLst/>
                <a:latin typeface="Calibri" panose="020F0502020204030204" pitchFamily="34" charset="0"/>
                <a:ea typeface="Calibri" panose="020F0502020204030204" pitchFamily="34" charset="0"/>
              </a:endParaRPr>
            </a:p>
          </p:txBody>
        </p:sp>
        <p:cxnSp>
          <p:nvCxnSpPr>
            <p:cNvPr id="21" name="Straight Connector 20">
              <a:extLst>
                <a:ext uri="{FF2B5EF4-FFF2-40B4-BE49-F238E27FC236}">
                  <a16:creationId xmlns:a16="http://schemas.microsoft.com/office/drawing/2014/main" id="{C168269B-7332-5CD4-FBB8-C8742E3DA51F}"/>
                </a:ext>
              </a:extLst>
            </p:cNvPr>
            <p:cNvCxnSpPr/>
            <p:nvPr/>
          </p:nvCxnSpPr>
          <p:spPr>
            <a:xfrm>
              <a:off x="1198242" y="1082730"/>
              <a:ext cx="415933" cy="0"/>
            </a:xfrm>
            <a:prstGeom prst="line">
              <a:avLst/>
            </a:prstGeom>
            <a:ln w="28575" cmpd="sng">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A0DA616-32E8-86C1-DE21-E6AA56A50C40}"/>
                </a:ext>
              </a:extLst>
            </p:cNvPr>
            <p:cNvCxnSpPr>
              <a:cxnSpLocks/>
            </p:cNvCxnSpPr>
            <p:nvPr/>
          </p:nvCxnSpPr>
          <p:spPr>
            <a:xfrm flipV="1">
              <a:off x="4319933" y="1215796"/>
              <a:ext cx="164552" cy="2204"/>
            </a:xfrm>
            <a:prstGeom prst="line">
              <a:avLst/>
            </a:prstGeom>
            <a:ln w="28575" cmpd="sng">
              <a:solidFill>
                <a:srgbClr val="C00000"/>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A2DFD29B-2446-761D-2BCB-21C6414E122D}"/>
              </a:ext>
            </a:extLst>
          </p:cNvPr>
          <p:cNvGrpSpPr/>
          <p:nvPr/>
        </p:nvGrpSpPr>
        <p:grpSpPr>
          <a:xfrm>
            <a:off x="3688434" y="1050429"/>
            <a:ext cx="1794483" cy="1649467"/>
            <a:chOff x="2233840" y="1050429"/>
            <a:chExt cx="1794483" cy="1649467"/>
          </a:xfrm>
        </p:grpSpPr>
        <p:sp>
          <p:nvSpPr>
            <p:cNvPr id="23" name="TextBox 22">
              <a:extLst>
                <a:ext uri="{FF2B5EF4-FFF2-40B4-BE49-F238E27FC236}">
                  <a16:creationId xmlns:a16="http://schemas.microsoft.com/office/drawing/2014/main" id="{E36DA29F-E11F-7B14-B807-9B4FCFDD1AF0}"/>
                </a:ext>
              </a:extLst>
            </p:cNvPr>
            <p:cNvSpPr txBox="1"/>
            <p:nvPr/>
          </p:nvSpPr>
          <p:spPr>
            <a:xfrm>
              <a:off x="2233840" y="1838122"/>
              <a:ext cx="1794483" cy="861774"/>
            </a:xfrm>
            <a:prstGeom prst="rect">
              <a:avLst/>
            </a:prstGeom>
            <a:solidFill>
              <a:srgbClr val="FFFFFF">
                <a:alpha val="89804"/>
              </a:srgbClr>
            </a:solidFill>
            <a:ln w="38100">
              <a:solidFill>
                <a:srgbClr val="FFC000"/>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dirty="0">
                  <a:solidFill>
                    <a:srgbClr val="000000"/>
                  </a:solidFill>
                  <a:latin typeface="Courier New" panose="02070309020205020404" pitchFamily="49" charset="0"/>
                  <a:ea typeface="Calibri" panose="020F0502020204030204" pitchFamily="34" charset="0"/>
                </a:rPr>
                <a:t>“-</a:t>
              </a:r>
              <a:r>
                <a:rPr lang="en-US" dirty="0" err="1">
                  <a:solidFill>
                    <a:srgbClr val="000000"/>
                  </a:solidFill>
                  <a:latin typeface="Courier New" panose="02070309020205020404" pitchFamily="49" charset="0"/>
                  <a:ea typeface="Calibri" panose="020F0502020204030204" pitchFamily="34" charset="0"/>
                </a:rPr>
                <a:t>chrg</a:t>
              </a:r>
              <a:r>
                <a:rPr lang="en-US" dirty="0">
                  <a:solidFill>
                    <a:srgbClr val="000000"/>
                  </a:solidFill>
                  <a:latin typeface="Courier New" panose="02070309020205020404" pitchFamily="49" charset="0"/>
                  <a:ea typeface="Calibri" panose="020F0502020204030204" pitchFamily="34" charset="0"/>
                </a:rPr>
                <a:t>” and “–uhf” to denote charge and unpaired electrons</a:t>
              </a:r>
            </a:p>
            <a:p>
              <a:endParaRPr lang="en-US" sz="1000" dirty="0">
                <a:solidFill>
                  <a:srgbClr val="000000"/>
                </a:solidFill>
                <a:effectLst/>
                <a:latin typeface="Calibri" panose="020F0502020204030204" pitchFamily="34" charset="0"/>
                <a:ea typeface="Calibri" panose="020F0502020204030204" pitchFamily="34" charset="0"/>
              </a:endParaRPr>
            </a:p>
          </p:txBody>
        </p:sp>
        <p:cxnSp>
          <p:nvCxnSpPr>
            <p:cNvPr id="24" name="Straight Connector 23">
              <a:extLst>
                <a:ext uri="{FF2B5EF4-FFF2-40B4-BE49-F238E27FC236}">
                  <a16:creationId xmlns:a16="http://schemas.microsoft.com/office/drawing/2014/main" id="{405A9DDA-E188-F84F-3E82-103A6E42F7A0}"/>
                </a:ext>
              </a:extLst>
            </p:cNvPr>
            <p:cNvCxnSpPr>
              <a:cxnSpLocks/>
            </p:cNvCxnSpPr>
            <p:nvPr/>
          </p:nvCxnSpPr>
          <p:spPr>
            <a:xfrm>
              <a:off x="2858190" y="1050429"/>
              <a:ext cx="1029925" cy="0"/>
            </a:xfrm>
            <a:prstGeom prst="line">
              <a:avLst/>
            </a:prstGeom>
            <a:ln w="28575" cmpd="sng">
              <a:solidFill>
                <a:srgbClr val="FFC000"/>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A8D28CDF-8442-BAAF-F617-4BF24AB3AEB3}"/>
              </a:ext>
            </a:extLst>
          </p:cNvPr>
          <p:cNvGrpSpPr/>
          <p:nvPr/>
        </p:nvGrpSpPr>
        <p:grpSpPr>
          <a:xfrm>
            <a:off x="5400641" y="1050429"/>
            <a:ext cx="2361650" cy="1339438"/>
            <a:chOff x="3714495" y="1050429"/>
            <a:chExt cx="2361650" cy="1339438"/>
          </a:xfrm>
        </p:grpSpPr>
        <p:cxnSp>
          <p:nvCxnSpPr>
            <p:cNvPr id="25" name="Straight Connector 24">
              <a:extLst>
                <a:ext uri="{FF2B5EF4-FFF2-40B4-BE49-F238E27FC236}">
                  <a16:creationId xmlns:a16="http://schemas.microsoft.com/office/drawing/2014/main" id="{C9341DD9-FF55-557A-D3AD-9D5ADAF9F52D}"/>
                </a:ext>
              </a:extLst>
            </p:cNvPr>
            <p:cNvCxnSpPr>
              <a:cxnSpLocks/>
            </p:cNvCxnSpPr>
            <p:nvPr/>
          </p:nvCxnSpPr>
          <p:spPr>
            <a:xfrm>
              <a:off x="3714495" y="1050429"/>
              <a:ext cx="931479" cy="0"/>
            </a:xfrm>
            <a:prstGeom prst="line">
              <a:avLst/>
            </a:prstGeom>
            <a:ln w="28575" cmpd="sng">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AE1741E-4F9F-0430-A88C-CA4E78A46211}"/>
                </a:ext>
              </a:extLst>
            </p:cNvPr>
            <p:cNvSpPr txBox="1"/>
            <p:nvPr/>
          </p:nvSpPr>
          <p:spPr>
            <a:xfrm>
              <a:off x="4281662" y="1835869"/>
              <a:ext cx="1794483" cy="553998"/>
            </a:xfrm>
            <a:prstGeom prst="rect">
              <a:avLst/>
            </a:prstGeom>
            <a:solidFill>
              <a:srgbClr val="FFFFFF">
                <a:alpha val="89804"/>
              </a:srgbClr>
            </a:solidFill>
            <a:ln w="38100">
              <a:solidFill>
                <a:srgbClr val="92D050"/>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dirty="0">
                  <a:solidFill>
                    <a:srgbClr val="000000"/>
                  </a:solidFill>
                  <a:latin typeface="Courier New" panose="02070309020205020404" pitchFamily="49" charset="0"/>
                  <a:ea typeface="Calibri" panose="020F0502020204030204" pitchFamily="34" charset="0"/>
                </a:rPr>
                <a:t>“-mode” set to </a:t>
              </a:r>
              <a:r>
                <a:rPr lang="en-US" dirty="0" err="1">
                  <a:solidFill>
                    <a:srgbClr val="000000"/>
                  </a:solidFill>
                  <a:latin typeface="Courier New" panose="02070309020205020404" pitchFamily="49" charset="0"/>
                  <a:ea typeface="Calibri" panose="020F0502020204030204" pitchFamily="34" charset="0"/>
                </a:rPr>
                <a:t>autoTS</a:t>
              </a:r>
              <a:endParaRPr lang="en-US" dirty="0">
                <a:solidFill>
                  <a:srgbClr val="000000"/>
                </a:solidFill>
                <a:latin typeface="Courier New" panose="02070309020205020404" pitchFamily="49" charset="0"/>
                <a:ea typeface="Calibri" panose="020F0502020204030204" pitchFamily="34" charset="0"/>
              </a:endParaRPr>
            </a:p>
            <a:p>
              <a:endParaRPr lang="en-US" sz="1000" dirty="0">
                <a:solidFill>
                  <a:srgbClr val="000000"/>
                </a:solidFill>
                <a:effectLst/>
                <a:latin typeface="Calibri" panose="020F0502020204030204" pitchFamily="34" charset="0"/>
                <a:ea typeface="Calibri" panose="020F0502020204030204" pitchFamily="34" charset="0"/>
              </a:endParaRPr>
            </a:p>
          </p:txBody>
        </p:sp>
      </p:grpSp>
      <p:grpSp>
        <p:nvGrpSpPr>
          <p:cNvPr id="42" name="Group 41">
            <a:extLst>
              <a:ext uri="{FF2B5EF4-FFF2-40B4-BE49-F238E27FC236}">
                <a16:creationId xmlns:a16="http://schemas.microsoft.com/office/drawing/2014/main" id="{AC95B56B-9B3E-BEDE-240C-BA2DA0870EA8}"/>
              </a:ext>
            </a:extLst>
          </p:cNvPr>
          <p:cNvGrpSpPr/>
          <p:nvPr/>
        </p:nvGrpSpPr>
        <p:grpSpPr>
          <a:xfrm>
            <a:off x="1227287" y="911869"/>
            <a:ext cx="5888991" cy="3185523"/>
            <a:chOff x="1227287" y="911869"/>
            <a:chExt cx="5888991" cy="3185523"/>
          </a:xfrm>
        </p:grpSpPr>
        <p:grpSp>
          <p:nvGrpSpPr>
            <p:cNvPr id="41" name="Group 40">
              <a:extLst>
                <a:ext uri="{FF2B5EF4-FFF2-40B4-BE49-F238E27FC236}">
                  <a16:creationId xmlns:a16="http://schemas.microsoft.com/office/drawing/2014/main" id="{2FACADBA-63D2-974B-4C8E-8A14DA06A1E9}"/>
                </a:ext>
              </a:extLst>
            </p:cNvPr>
            <p:cNvGrpSpPr/>
            <p:nvPr/>
          </p:nvGrpSpPr>
          <p:grpSpPr>
            <a:xfrm>
              <a:off x="1400427" y="1051475"/>
              <a:ext cx="5715851" cy="3045917"/>
              <a:chOff x="1400427" y="1051475"/>
              <a:chExt cx="5715851" cy="3045917"/>
            </a:xfrm>
          </p:grpSpPr>
          <p:sp>
            <p:nvSpPr>
              <p:cNvPr id="30" name="TextBox 29">
                <a:extLst>
                  <a:ext uri="{FF2B5EF4-FFF2-40B4-BE49-F238E27FC236}">
                    <a16:creationId xmlns:a16="http://schemas.microsoft.com/office/drawing/2014/main" id="{406A4DC6-6290-11D6-9CFE-56A7F8BA08FD}"/>
                  </a:ext>
                </a:extLst>
              </p:cNvPr>
              <p:cNvSpPr txBox="1"/>
              <p:nvPr/>
            </p:nvSpPr>
            <p:spPr>
              <a:xfrm>
                <a:off x="1400427" y="3235618"/>
                <a:ext cx="2700899" cy="861774"/>
              </a:xfrm>
              <a:prstGeom prst="rect">
                <a:avLst/>
              </a:prstGeom>
              <a:solidFill>
                <a:srgbClr val="FFFFFF">
                  <a:alpha val="89804"/>
                </a:srgbClr>
              </a:solidFill>
              <a:ln w="38100">
                <a:solidFill>
                  <a:srgbClr val="00B0F0"/>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dirty="0">
                    <a:solidFill>
                      <a:srgbClr val="000000"/>
                    </a:solidFill>
                    <a:latin typeface="Courier New" panose="02070309020205020404" pitchFamily="49" charset="0"/>
                    <a:ea typeface="Calibri" panose="020F0502020204030204" pitchFamily="34" charset="0"/>
                  </a:rPr>
                  <a:t>Reaction coordinate:</a:t>
                </a:r>
              </a:p>
              <a:p>
                <a:r>
                  <a:rPr lang="en-US" dirty="0">
                    <a:solidFill>
                      <a:srgbClr val="000000"/>
                    </a:solidFill>
                    <a:latin typeface="Courier New" panose="02070309020205020404" pitchFamily="49" charset="0"/>
                    <a:ea typeface="Calibri" panose="020F0502020204030204" pitchFamily="34" charset="0"/>
                  </a:rPr>
                  <a:t>Distance between atoms 28 &amp; 65, from 3.06 to 1.60 Å</a:t>
                </a:r>
              </a:p>
              <a:p>
                <a:endParaRPr lang="en-US" sz="1000" dirty="0">
                  <a:solidFill>
                    <a:srgbClr val="000000"/>
                  </a:solidFill>
                  <a:effectLst/>
                  <a:latin typeface="Calibri" panose="020F0502020204030204" pitchFamily="34" charset="0"/>
                  <a:ea typeface="Calibri" panose="020F0502020204030204" pitchFamily="34" charset="0"/>
                </a:endParaRPr>
              </a:p>
            </p:txBody>
          </p:sp>
          <p:cxnSp>
            <p:nvCxnSpPr>
              <p:cNvPr id="31" name="Straight Connector 30">
                <a:extLst>
                  <a:ext uri="{FF2B5EF4-FFF2-40B4-BE49-F238E27FC236}">
                    <a16:creationId xmlns:a16="http://schemas.microsoft.com/office/drawing/2014/main" id="{76D2A037-9702-C1CB-5BAC-C71127542D1F}"/>
                  </a:ext>
                </a:extLst>
              </p:cNvPr>
              <p:cNvCxnSpPr>
                <a:cxnSpLocks/>
              </p:cNvCxnSpPr>
              <p:nvPr/>
            </p:nvCxnSpPr>
            <p:spPr>
              <a:xfrm>
                <a:off x="6402513" y="1051475"/>
                <a:ext cx="713765" cy="0"/>
              </a:xfrm>
              <a:prstGeom prst="line">
                <a:avLst/>
              </a:prstGeom>
              <a:ln w="28575" cmpd="sng">
                <a:solidFill>
                  <a:srgbClr val="00B0F0"/>
                </a:solidFill>
              </a:ln>
              <a:effectLst/>
            </p:spPr>
            <p:style>
              <a:lnRef idx="2">
                <a:schemeClr val="accent1"/>
              </a:lnRef>
              <a:fillRef idx="0">
                <a:schemeClr val="accent1"/>
              </a:fillRef>
              <a:effectRef idx="1">
                <a:schemeClr val="accent1"/>
              </a:effectRef>
              <a:fontRef idx="minor">
                <a:schemeClr val="tx1"/>
              </a:fontRef>
            </p:style>
          </p:cxnSp>
        </p:grpSp>
        <p:sp>
          <p:nvSpPr>
            <p:cNvPr id="33" name="Oval 32">
              <a:extLst>
                <a:ext uri="{FF2B5EF4-FFF2-40B4-BE49-F238E27FC236}">
                  <a16:creationId xmlns:a16="http://schemas.microsoft.com/office/drawing/2014/main" id="{5C108680-2857-9BBE-3CF2-E709BE4EEF76}"/>
                </a:ext>
              </a:extLst>
            </p:cNvPr>
            <p:cNvSpPr/>
            <p:nvPr/>
          </p:nvSpPr>
          <p:spPr>
            <a:xfrm>
              <a:off x="1227287" y="911869"/>
              <a:ext cx="634170" cy="400948"/>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DC97A37C-1135-DA22-274F-9197EDAF2B83}"/>
              </a:ext>
            </a:extLst>
          </p:cNvPr>
          <p:cNvSpPr txBox="1"/>
          <p:nvPr/>
        </p:nvSpPr>
        <p:spPr>
          <a:xfrm>
            <a:off x="4544632" y="3240966"/>
            <a:ext cx="3214705" cy="861774"/>
          </a:xfrm>
          <a:prstGeom prst="rect">
            <a:avLst/>
          </a:prstGeom>
          <a:solidFill>
            <a:srgbClr val="FFFFFF">
              <a:alpha val="89804"/>
            </a:srgbClr>
          </a:solidFill>
          <a:ln w="38100">
            <a:solidFill>
              <a:srgbClr val="7030A0"/>
            </a:solidFill>
          </a:ln>
        </p:spPr>
        <p:txBody>
          <a:bodyPr wrap="square">
            <a:spAutoFit/>
          </a:bodyPr>
          <a:lstStyle/>
          <a:p>
            <a:endParaRPr lang="en-US" dirty="0">
              <a:solidFill>
                <a:srgbClr val="000000"/>
              </a:solidFill>
              <a:latin typeface="Courier New" panose="02070309020205020404" pitchFamily="49" charset="0"/>
              <a:ea typeface="Calibri" panose="020F0502020204030204" pitchFamily="34" charset="0"/>
            </a:endParaRPr>
          </a:p>
          <a:p>
            <a:r>
              <a:rPr lang="en-US" dirty="0">
                <a:solidFill>
                  <a:srgbClr val="000000"/>
                </a:solidFill>
                <a:latin typeface="Courier New" panose="02070309020205020404" pitchFamily="49" charset="0"/>
                <a:ea typeface="Calibri" panose="020F0502020204030204" pitchFamily="34" charset="0"/>
              </a:rPr>
              <a:t>constrains all bonds with harmonic potential to prevent Cr-P dissociation</a:t>
            </a:r>
          </a:p>
          <a:p>
            <a:r>
              <a:rPr lang="en-US" dirty="0">
                <a:solidFill>
                  <a:srgbClr val="000000"/>
                </a:solidFill>
                <a:latin typeface="Courier New" panose="02070309020205020404" pitchFamily="49" charset="0"/>
                <a:ea typeface="Calibri" panose="020F0502020204030204" pitchFamily="34" charset="0"/>
              </a:rPr>
              <a:t>(1.0 Hartree/Bohr</a:t>
            </a:r>
            <a:r>
              <a:rPr lang="en-US" baseline="30000" dirty="0">
                <a:solidFill>
                  <a:srgbClr val="000000"/>
                </a:solidFill>
                <a:latin typeface="Courier New" panose="02070309020205020404" pitchFamily="49" charset="0"/>
                <a:ea typeface="Calibri" panose="020F0502020204030204" pitchFamily="34" charset="0"/>
              </a:rPr>
              <a:t>2</a:t>
            </a:r>
            <a:r>
              <a:rPr lang="en-US" dirty="0">
                <a:solidFill>
                  <a:srgbClr val="000000"/>
                </a:solidFill>
                <a:latin typeface="Courier New" panose="02070309020205020404" pitchFamily="49" charset="0"/>
                <a:ea typeface="Calibri" panose="020F0502020204030204" pitchFamily="34" charset="0"/>
              </a:rPr>
              <a:t> force constant) </a:t>
            </a:r>
          </a:p>
          <a:p>
            <a:endParaRPr lang="en-US" dirty="0">
              <a:solidFill>
                <a:srgbClr val="000000"/>
              </a:solidFill>
              <a:latin typeface="Calibri" panose="020F0502020204030204" pitchFamily="34" charset="0"/>
              <a:ea typeface="Calibri" panose="020F0502020204030204" pitchFamily="34" charset="0"/>
            </a:endParaRPr>
          </a:p>
        </p:txBody>
      </p:sp>
      <p:cxnSp>
        <p:nvCxnSpPr>
          <p:cNvPr id="35" name="Straight Connector 34">
            <a:extLst>
              <a:ext uri="{FF2B5EF4-FFF2-40B4-BE49-F238E27FC236}">
                <a16:creationId xmlns:a16="http://schemas.microsoft.com/office/drawing/2014/main" id="{D9A5686D-C260-248E-4044-BD9E52B37FA1}"/>
              </a:ext>
            </a:extLst>
          </p:cNvPr>
          <p:cNvCxnSpPr>
            <a:cxnSpLocks/>
          </p:cNvCxnSpPr>
          <p:nvPr/>
        </p:nvCxnSpPr>
        <p:spPr>
          <a:xfrm flipV="1">
            <a:off x="3832952" y="1227994"/>
            <a:ext cx="1482635" cy="7395"/>
          </a:xfrm>
          <a:prstGeom prst="line">
            <a:avLst/>
          </a:prstGeom>
          <a:ln w="28575" cmpd="sng">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E09996E4-819D-882B-2CF3-364103E9C805}"/>
              </a:ext>
            </a:extLst>
          </p:cNvPr>
          <p:cNvSpPr/>
          <p:nvPr/>
        </p:nvSpPr>
        <p:spPr>
          <a:xfrm>
            <a:off x="594360" y="4660972"/>
            <a:ext cx="7164977" cy="507831"/>
          </a:xfrm>
          <a:prstGeom prst="rect">
            <a:avLst/>
          </a:prstGeom>
        </p:spPr>
        <p:txBody>
          <a:bodyPr wrap="square">
            <a:spAutoFit/>
          </a:bodyPr>
          <a:lstStyle/>
          <a:p>
            <a:pPr algn="l"/>
            <a:r>
              <a:rPr lang="en-US" sz="900" dirty="0"/>
              <a:t>Lin, S.; Fromer, J. C.; Ghosh, Y.; Hanna, B.; Elanany, M.; Xu, W. </a:t>
            </a:r>
            <a:r>
              <a:rPr lang="en-US" sz="900" i="1" dirty="0"/>
              <a:t>Sci. Rep.</a:t>
            </a:r>
            <a:r>
              <a:rPr lang="en-US" sz="900" dirty="0"/>
              <a:t> </a:t>
            </a:r>
            <a:r>
              <a:rPr lang="en-US" sz="900" b="1" dirty="0"/>
              <a:t>2021</a:t>
            </a:r>
            <a:r>
              <a:rPr lang="en-US" sz="900" dirty="0"/>
              <a:t>, </a:t>
            </a:r>
            <a:r>
              <a:rPr lang="en-US" sz="900" i="1" dirty="0"/>
              <a:t>11</a:t>
            </a:r>
            <a:r>
              <a:rPr lang="en-US" sz="900" dirty="0"/>
              <a:t>, 4534</a:t>
            </a:r>
          </a:p>
          <a:p>
            <a:pPr algn="l"/>
            <a:r>
              <a:rPr lang="en-US" sz="900" dirty="0"/>
              <a:t>Lin, S.; Elanany, M.; Khawaji, M. </a:t>
            </a:r>
            <a:r>
              <a:rPr lang="en-US" sz="900" i="1" dirty="0" err="1"/>
              <a:t>SoftwareX</a:t>
            </a:r>
            <a:r>
              <a:rPr lang="en-US" sz="900" dirty="0"/>
              <a:t> </a:t>
            </a:r>
            <a:r>
              <a:rPr lang="en-US" sz="900" b="1" dirty="0"/>
              <a:t>2022</a:t>
            </a:r>
            <a:r>
              <a:rPr lang="en-US" sz="900" dirty="0"/>
              <a:t>, </a:t>
            </a:r>
            <a:r>
              <a:rPr lang="en-US" sz="900" i="1" dirty="0"/>
              <a:t>in revisions;</a:t>
            </a:r>
            <a:r>
              <a:rPr lang="en-US" sz="900" dirty="0"/>
              <a:t> Preprint available: </a:t>
            </a:r>
            <a:r>
              <a:rPr lang="en-US" sz="900" dirty="0">
                <a:hlinkClick r:id="rId4"/>
              </a:rPr>
              <a:t>https://ssrn.com/abstract=4155262</a:t>
            </a:r>
            <a:endParaRPr lang="en-US" sz="900" dirty="0"/>
          </a:p>
          <a:p>
            <a:pPr algn="l"/>
            <a:r>
              <a:rPr lang="en-US" sz="900" dirty="0"/>
              <a:t>Code and Tutorials at: </a:t>
            </a:r>
            <a:r>
              <a:rPr lang="en-US" sz="900" dirty="0">
                <a:hlinkClick r:id="rId5"/>
              </a:rPr>
              <a:t>https://github.com/sibo/xtbdft</a:t>
            </a:r>
            <a:r>
              <a:rPr lang="en-US" sz="900" dirty="0"/>
              <a:t> </a:t>
            </a:r>
          </a:p>
        </p:txBody>
      </p:sp>
    </p:spTree>
    <p:extLst>
      <p:ext uri="{BB962C8B-B14F-4D97-AF65-F5344CB8AC3E}">
        <p14:creationId xmlns:p14="http://schemas.microsoft.com/office/powerpoint/2010/main" val="235098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D662861-4CBA-27FC-DDA5-C178F348B93C}"/>
              </a:ext>
            </a:extLst>
          </p:cNvPr>
          <p:cNvGrpSpPr/>
          <p:nvPr/>
        </p:nvGrpSpPr>
        <p:grpSpPr>
          <a:xfrm>
            <a:off x="5726083" y="797494"/>
            <a:ext cx="2982945" cy="3228811"/>
            <a:chOff x="5726083" y="797494"/>
            <a:chExt cx="2982945" cy="3228811"/>
          </a:xfrm>
        </p:grpSpPr>
        <p:pic>
          <p:nvPicPr>
            <p:cNvPr id="5" name="Content Placeholder 5">
              <a:extLst>
                <a:ext uri="{FF2B5EF4-FFF2-40B4-BE49-F238E27FC236}">
                  <a16:creationId xmlns:a16="http://schemas.microsoft.com/office/drawing/2014/main" id="{01AD9C29-A5E2-4A03-BEA4-7820CB638767}"/>
                </a:ext>
              </a:extLst>
            </p:cNvPr>
            <p:cNvPicPr>
              <a:picLocks/>
            </p:cNvPicPr>
            <p:nvPr/>
          </p:nvPicPr>
          <p:blipFill rotWithShape="1">
            <a:blip r:embed="rId2">
              <a:extLst>
                <a:ext uri="{28A0092B-C50C-407E-A947-70E740481C1C}">
                  <a14:useLocalDpi xmlns:a14="http://schemas.microsoft.com/office/drawing/2010/main" val="0"/>
                </a:ext>
              </a:extLst>
            </a:blip>
            <a:srcRect l="4750" t="2194" r="2593" b="4845"/>
            <a:stretch/>
          </p:blipFill>
          <p:spPr bwMode="auto">
            <a:xfrm>
              <a:off x="5901533" y="1475986"/>
              <a:ext cx="2807495" cy="2550319"/>
            </a:xfrm>
            <a:prstGeom prst="rect">
              <a:avLst/>
            </a:prstGeom>
            <a:noFill/>
          </p:spPr>
        </p:pic>
        <p:sp>
          <p:nvSpPr>
            <p:cNvPr id="7" name="Rectangle 6">
              <a:extLst>
                <a:ext uri="{FF2B5EF4-FFF2-40B4-BE49-F238E27FC236}">
                  <a16:creationId xmlns:a16="http://schemas.microsoft.com/office/drawing/2014/main" id="{6B2DDC4E-4268-438C-9475-A0A44B5CDE97}"/>
                </a:ext>
              </a:extLst>
            </p:cNvPr>
            <p:cNvSpPr/>
            <p:nvPr/>
          </p:nvSpPr>
          <p:spPr>
            <a:xfrm>
              <a:off x="5726083" y="797494"/>
              <a:ext cx="350900" cy="4073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p>
          </p:txBody>
        </p:sp>
        <p:sp>
          <p:nvSpPr>
            <p:cNvPr id="22" name="TextBox 21">
              <a:extLst>
                <a:ext uri="{FF2B5EF4-FFF2-40B4-BE49-F238E27FC236}">
                  <a16:creationId xmlns:a16="http://schemas.microsoft.com/office/drawing/2014/main" id="{6F5E40B7-199A-DBBA-360B-9EE653D67B86}"/>
                </a:ext>
              </a:extLst>
            </p:cNvPr>
            <p:cNvSpPr txBox="1"/>
            <p:nvPr/>
          </p:nvSpPr>
          <p:spPr>
            <a:xfrm>
              <a:off x="6382826" y="1777041"/>
              <a:ext cx="1908189" cy="400110"/>
            </a:xfrm>
            <a:prstGeom prst="rect">
              <a:avLst/>
            </a:prstGeom>
            <a:noFill/>
          </p:spPr>
          <p:txBody>
            <a:bodyPr wrap="square" rtlCol="0">
              <a:spAutoFit/>
            </a:bodyPr>
            <a:lstStyle/>
            <a:p>
              <a:r>
                <a:rPr lang="en-US" dirty="0"/>
                <a:t>GFN2-XTB can help screen the lowest energy conformers</a:t>
              </a:r>
            </a:p>
          </p:txBody>
        </p:sp>
      </p:grpSp>
      <p:sp>
        <p:nvSpPr>
          <p:cNvPr id="17" name="Rectangle 16">
            <a:extLst>
              <a:ext uri="{FF2B5EF4-FFF2-40B4-BE49-F238E27FC236}">
                <a16:creationId xmlns:a16="http://schemas.microsoft.com/office/drawing/2014/main" id="{6F91CF3E-33A5-4378-849E-FF1B8B4F92A7}"/>
              </a:ext>
            </a:extLst>
          </p:cNvPr>
          <p:cNvSpPr/>
          <p:nvPr/>
        </p:nvSpPr>
        <p:spPr>
          <a:xfrm>
            <a:off x="60960" y="4615748"/>
            <a:ext cx="9083040" cy="474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C923307-7310-4E74-8C84-3C6AB4BB31D8}"/>
              </a:ext>
            </a:extLst>
          </p:cNvPr>
          <p:cNvSpPr>
            <a:spLocks noGrp="1"/>
          </p:cNvSpPr>
          <p:nvPr>
            <p:ph type="title"/>
          </p:nvPr>
        </p:nvSpPr>
        <p:spPr/>
        <p:txBody>
          <a:bodyPr/>
          <a:lstStyle/>
          <a:p>
            <a:r>
              <a:rPr lang="en-US" dirty="0"/>
              <a:t>case study: ethylene insertion transition state</a:t>
            </a:r>
          </a:p>
        </p:txBody>
      </p:sp>
      <p:grpSp>
        <p:nvGrpSpPr>
          <p:cNvPr id="20" name="Group 19">
            <a:extLst>
              <a:ext uri="{FF2B5EF4-FFF2-40B4-BE49-F238E27FC236}">
                <a16:creationId xmlns:a16="http://schemas.microsoft.com/office/drawing/2014/main" id="{BDCB103F-5D65-F0CA-4D56-E4507BBA4900}"/>
              </a:ext>
            </a:extLst>
          </p:cNvPr>
          <p:cNvGrpSpPr/>
          <p:nvPr/>
        </p:nvGrpSpPr>
        <p:grpSpPr>
          <a:xfrm>
            <a:off x="3081225" y="797494"/>
            <a:ext cx="2568382" cy="3078042"/>
            <a:chOff x="3081225" y="797494"/>
            <a:chExt cx="2568382" cy="3078042"/>
          </a:xfrm>
        </p:grpSpPr>
        <p:pic>
          <p:nvPicPr>
            <p:cNvPr id="4" name="Picture 3">
              <a:extLst>
                <a:ext uri="{FF2B5EF4-FFF2-40B4-BE49-F238E27FC236}">
                  <a16:creationId xmlns:a16="http://schemas.microsoft.com/office/drawing/2014/main" id="{6EFBB913-D3B1-4F96-A8A7-974ABE8D222A}"/>
                </a:ext>
              </a:extLst>
            </p:cNvPr>
            <p:cNvPicPr>
              <a:picLocks noChangeAspect="1"/>
            </p:cNvPicPr>
            <p:nvPr/>
          </p:nvPicPr>
          <p:blipFill rotWithShape="1">
            <a:blip r:embed="rId3"/>
            <a:srcRect l="2216" t="1833"/>
            <a:stretch/>
          </p:blipFill>
          <p:spPr>
            <a:xfrm>
              <a:off x="3286103" y="956541"/>
              <a:ext cx="2363504" cy="2918995"/>
            </a:xfrm>
            <a:prstGeom prst="rect">
              <a:avLst/>
            </a:prstGeom>
          </p:spPr>
        </p:pic>
        <p:sp>
          <p:nvSpPr>
            <p:cNvPr id="6" name="Rectangle 5">
              <a:extLst>
                <a:ext uri="{FF2B5EF4-FFF2-40B4-BE49-F238E27FC236}">
                  <a16:creationId xmlns:a16="http://schemas.microsoft.com/office/drawing/2014/main" id="{7F9946C1-F487-4347-A87D-7F9118F52FD8}"/>
                </a:ext>
              </a:extLst>
            </p:cNvPr>
            <p:cNvSpPr/>
            <p:nvPr/>
          </p:nvSpPr>
          <p:spPr>
            <a:xfrm>
              <a:off x="3081225" y="797494"/>
              <a:ext cx="350900" cy="4073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a:t>
              </a:r>
            </a:p>
          </p:txBody>
        </p:sp>
      </p:grpSp>
      <p:sp>
        <p:nvSpPr>
          <p:cNvPr id="8" name="Rectangle 7">
            <a:extLst>
              <a:ext uri="{FF2B5EF4-FFF2-40B4-BE49-F238E27FC236}">
                <a16:creationId xmlns:a16="http://schemas.microsoft.com/office/drawing/2014/main" id="{ACCBC015-070A-41DE-8D0A-9B851D0A6F1A}"/>
              </a:ext>
            </a:extLst>
          </p:cNvPr>
          <p:cNvSpPr/>
          <p:nvPr/>
        </p:nvSpPr>
        <p:spPr>
          <a:xfrm>
            <a:off x="179951" y="797494"/>
            <a:ext cx="350900" cy="4073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a:t>
            </a:r>
          </a:p>
        </p:txBody>
      </p:sp>
      <p:grpSp>
        <p:nvGrpSpPr>
          <p:cNvPr id="19" name="Group 18">
            <a:extLst>
              <a:ext uri="{FF2B5EF4-FFF2-40B4-BE49-F238E27FC236}">
                <a16:creationId xmlns:a16="http://schemas.microsoft.com/office/drawing/2014/main" id="{F07885E8-F25A-2308-5C0D-644FAB0C3986}"/>
              </a:ext>
            </a:extLst>
          </p:cNvPr>
          <p:cNvGrpSpPr/>
          <p:nvPr/>
        </p:nvGrpSpPr>
        <p:grpSpPr>
          <a:xfrm>
            <a:off x="583169" y="797494"/>
            <a:ext cx="2422590" cy="3737908"/>
            <a:chOff x="583169" y="797494"/>
            <a:chExt cx="2422590" cy="3737908"/>
          </a:xfrm>
        </p:grpSpPr>
        <p:sp>
          <p:nvSpPr>
            <p:cNvPr id="10" name="Arrow: Curved Left 9">
              <a:extLst>
                <a:ext uri="{FF2B5EF4-FFF2-40B4-BE49-F238E27FC236}">
                  <a16:creationId xmlns:a16="http://schemas.microsoft.com/office/drawing/2014/main" id="{277344C7-F5DE-4BAF-B88C-AE7918BE6B6B}"/>
                </a:ext>
              </a:extLst>
            </p:cNvPr>
            <p:cNvSpPr/>
            <p:nvPr/>
          </p:nvSpPr>
          <p:spPr>
            <a:xfrm>
              <a:off x="1813318" y="2261114"/>
              <a:ext cx="350442" cy="660472"/>
            </a:xfrm>
            <a:prstGeom prst="curvedLeftArrow">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65C9552A-1E9A-4E9A-93C0-F38B34026215}"/>
                </a:ext>
              </a:extLst>
            </p:cNvPr>
            <p:cNvSpPr/>
            <p:nvPr/>
          </p:nvSpPr>
          <p:spPr>
            <a:xfrm>
              <a:off x="1806267" y="3257250"/>
              <a:ext cx="350442" cy="660472"/>
            </a:xfrm>
            <a:prstGeom prst="curvedLeftArrow">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8" name="Group 17">
              <a:extLst>
                <a:ext uri="{FF2B5EF4-FFF2-40B4-BE49-F238E27FC236}">
                  <a16:creationId xmlns:a16="http://schemas.microsoft.com/office/drawing/2014/main" id="{B86E4811-CF37-A72B-A4F6-B08B51846329}"/>
                </a:ext>
              </a:extLst>
            </p:cNvPr>
            <p:cNvGrpSpPr/>
            <p:nvPr/>
          </p:nvGrpSpPr>
          <p:grpSpPr>
            <a:xfrm>
              <a:off x="1806267" y="1316624"/>
              <a:ext cx="1199492" cy="660472"/>
              <a:chOff x="1806267" y="1316624"/>
              <a:chExt cx="1199492" cy="660472"/>
            </a:xfrm>
          </p:grpSpPr>
          <p:sp>
            <p:nvSpPr>
              <p:cNvPr id="9" name="Arrow: Curved Left 8">
                <a:extLst>
                  <a:ext uri="{FF2B5EF4-FFF2-40B4-BE49-F238E27FC236}">
                    <a16:creationId xmlns:a16="http://schemas.microsoft.com/office/drawing/2014/main" id="{1FEEA812-C77F-4D78-8B40-5B3ECE29A745}"/>
                  </a:ext>
                </a:extLst>
              </p:cNvPr>
              <p:cNvSpPr/>
              <p:nvPr/>
            </p:nvSpPr>
            <p:spPr>
              <a:xfrm>
                <a:off x="1806267" y="1316624"/>
                <a:ext cx="350442" cy="660472"/>
              </a:xfrm>
              <a:prstGeom prst="curvedLeftArrow">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F03F4AB6-2A17-476F-ADF9-2C5F3F189AD4}"/>
                  </a:ext>
                </a:extLst>
              </p:cNvPr>
              <p:cNvSpPr txBox="1"/>
              <p:nvPr/>
            </p:nvSpPr>
            <p:spPr>
              <a:xfrm>
                <a:off x="2045334" y="1371452"/>
                <a:ext cx="960425" cy="553998"/>
              </a:xfrm>
              <a:prstGeom prst="rect">
                <a:avLst/>
              </a:prstGeom>
              <a:noFill/>
            </p:spPr>
            <p:txBody>
              <a:bodyPr wrap="square" rtlCol="0">
                <a:spAutoFit/>
              </a:bodyPr>
              <a:lstStyle/>
              <a:p>
                <a:r>
                  <a:rPr lang="en-US" dirty="0"/>
                  <a:t>reaction coordinate scan</a:t>
                </a:r>
              </a:p>
            </p:txBody>
          </p:sp>
        </p:grpSp>
        <p:sp>
          <p:nvSpPr>
            <p:cNvPr id="13" name="TextBox 12">
              <a:extLst>
                <a:ext uri="{FF2B5EF4-FFF2-40B4-BE49-F238E27FC236}">
                  <a16:creationId xmlns:a16="http://schemas.microsoft.com/office/drawing/2014/main" id="{F7E29877-2A0F-4DE2-B860-C9648349668A}"/>
                </a:ext>
              </a:extLst>
            </p:cNvPr>
            <p:cNvSpPr txBox="1"/>
            <p:nvPr/>
          </p:nvSpPr>
          <p:spPr>
            <a:xfrm>
              <a:off x="2090338" y="2391295"/>
              <a:ext cx="870417" cy="400110"/>
            </a:xfrm>
            <a:prstGeom prst="rect">
              <a:avLst/>
            </a:prstGeom>
            <a:noFill/>
          </p:spPr>
          <p:txBody>
            <a:bodyPr wrap="square" rtlCol="0">
              <a:spAutoFit/>
            </a:bodyPr>
            <a:lstStyle/>
            <a:p>
              <a:r>
                <a:rPr lang="en-US" dirty="0"/>
                <a:t>reaction path finder</a:t>
              </a:r>
            </a:p>
          </p:txBody>
        </p:sp>
        <p:sp>
          <p:nvSpPr>
            <p:cNvPr id="14" name="TextBox 13">
              <a:extLst>
                <a:ext uri="{FF2B5EF4-FFF2-40B4-BE49-F238E27FC236}">
                  <a16:creationId xmlns:a16="http://schemas.microsoft.com/office/drawing/2014/main" id="{728B30DB-BE61-40B7-84D6-1346377713ED}"/>
                </a:ext>
              </a:extLst>
            </p:cNvPr>
            <p:cNvSpPr txBox="1"/>
            <p:nvPr/>
          </p:nvSpPr>
          <p:spPr>
            <a:xfrm>
              <a:off x="2090338" y="3281955"/>
              <a:ext cx="870417" cy="553998"/>
            </a:xfrm>
            <a:prstGeom prst="rect">
              <a:avLst/>
            </a:prstGeom>
            <a:noFill/>
          </p:spPr>
          <p:txBody>
            <a:bodyPr wrap="square" rtlCol="0">
              <a:spAutoFit/>
            </a:bodyPr>
            <a:lstStyle/>
            <a:p>
              <a:r>
                <a:rPr lang="en-US" dirty="0"/>
                <a:t>constrained conformer search</a:t>
              </a:r>
            </a:p>
          </p:txBody>
        </p:sp>
        <p:graphicFrame>
          <p:nvGraphicFramePr>
            <p:cNvPr id="15" name="Object 14">
              <a:extLst>
                <a:ext uri="{FF2B5EF4-FFF2-40B4-BE49-F238E27FC236}">
                  <a16:creationId xmlns:a16="http://schemas.microsoft.com/office/drawing/2014/main" id="{A1166D83-3FA7-4D2C-835B-3D29DEE28BA8}"/>
                </a:ext>
              </a:extLst>
            </p:cNvPr>
            <p:cNvGraphicFramePr>
              <a:graphicFrameLocks noChangeAspect="1"/>
            </p:cNvGraphicFramePr>
            <p:nvPr>
              <p:extLst>
                <p:ext uri="{D42A27DB-BD31-4B8C-83A1-F6EECF244321}">
                  <p14:modId xmlns:p14="http://schemas.microsoft.com/office/powerpoint/2010/main" val="2391138041"/>
                </p:ext>
              </p:extLst>
            </p:nvPr>
          </p:nvGraphicFramePr>
          <p:xfrm>
            <a:off x="583169" y="797494"/>
            <a:ext cx="1230149" cy="3737908"/>
          </p:xfrm>
          <a:graphic>
            <a:graphicData uri="http://schemas.openxmlformats.org/presentationml/2006/ole">
              <mc:AlternateContent xmlns:mc="http://schemas.openxmlformats.org/markup-compatibility/2006">
                <mc:Choice xmlns:v="urn:schemas-microsoft-com:vml" Requires="v">
                  <p:oleObj name="CS ChemDraw Drawing" r:id="rId4" imgW="1522207" imgH="4626641" progId="ChemDraw.Document.6.0">
                    <p:embed/>
                  </p:oleObj>
                </mc:Choice>
                <mc:Fallback>
                  <p:oleObj name="CS ChemDraw Drawing" r:id="rId4" imgW="1522207" imgH="4626641" progId="ChemDraw.Document.6.0">
                    <p:embed/>
                    <p:pic>
                      <p:nvPicPr>
                        <p:cNvPr id="15" name="Object 14">
                          <a:extLst>
                            <a:ext uri="{FF2B5EF4-FFF2-40B4-BE49-F238E27FC236}">
                              <a16:creationId xmlns:a16="http://schemas.microsoft.com/office/drawing/2014/main" id="{A1166D83-3FA7-4D2C-835B-3D29DEE28BA8}"/>
                            </a:ext>
                          </a:extLst>
                        </p:cNvPr>
                        <p:cNvPicPr/>
                        <p:nvPr/>
                      </p:nvPicPr>
                      <p:blipFill>
                        <a:blip r:embed="rId5"/>
                        <a:stretch>
                          <a:fillRect/>
                        </a:stretch>
                      </p:blipFill>
                      <p:spPr>
                        <a:xfrm>
                          <a:off x="583169" y="797494"/>
                          <a:ext cx="1230149" cy="3737908"/>
                        </a:xfrm>
                        <a:prstGeom prst="rect">
                          <a:avLst/>
                        </a:prstGeom>
                      </p:spPr>
                    </p:pic>
                  </p:oleObj>
                </mc:Fallback>
              </mc:AlternateContent>
            </a:graphicData>
          </a:graphic>
        </p:graphicFrame>
      </p:grpSp>
      <p:sp>
        <p:nvSpPr>
          <p:cNvPr id="21" name="Arrow: Right 20">
            <a:extLst>
              <a:ext uri="{FF2B5EF4-FFF2-40B4-BE49-F238E27FC236}">
                <a16:creationId xmlns:a16="http://schemas.microsoft.com/office/drawing/2014/main" id="{862E3E70-D0BC-E7CE-CD83-988EE774610D}"/>
              </a:ext>
            </a:extLst>
          </p:cNvPr>
          <p:cNvSpPr/>
          <p:nvPr/>
        </p:nvSpPr>
        <p:spPr>
          <a:xfrm rot="1664629" flipH="1">
            <a:off x="4619978" y="3548104"/>
            <a:ext cx="1908013" cy="107569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69 conformers within 6 kcal/mol window</a:t>
            </a:r>
          </a:p>
        </p:txBody>
      </p:sp>
      <p:sp>
        <p:nvSpPr>
          <p:cNvPr id="24" name="TextBox 23">
            <a:extLst>
              <a:ext uri="{FF2B5EF4-FFF2-40B4-BE49-F238E27FC236}">
                <a16:creationId xmlns:a16="http://schemas.microsoft.com/office/drawing/2014/main" id="{AAAA1237-30B1-6A47-CCD5-A93AC6C98736}"/>
              </a:ext>
            </a:extLst>
          </p:cNvPr>
          <p:cNvSpPr txBox="1"/>
          <p:nvPr/>
        </p:nvSpPr>
        <p:spPr>
          <a:xfrm>
            <a:off x="1516897" y="4864213"/>
            <a:ext cx="6082114" cy="246221"/>
          </a:xfrm>
          <a:prstGeom prst="rect">
            <a:avLst/>
          </a:prstGeom>
          <a:solidFill>
            <a:schemeClr val="bg2"/>
          </a:solidFill>
        </p:spPr>
        <p:txBody>
          <a:bodyPr wrap="none" rtlCol="0">
            <a:spAutoFit/>
          </a:bodyPr>
          <a:lstStyle/>
          <a:p>
            <a:r>
              <a:rPr lang="en-US" b="1" dirty="0">
                <a:solidFill>
                  <a:schemeClr val="bg1"/>
                </a:solidFill>
              </a:rPr>
              <a:t>Lowest energy conformer found by XTBDFT is 1.1 kcal/mol lower than that found by McGuinness</a:t>
            </a:r>
          </a:p>
        </p:txBody>
      </p:sp>
    </p:spTree>
    <p:extLst>
      <p:ext uri="{BB962C8B-B14F-4D97-AF65-F5344CB8AC3E}">
        <p14:creationId xmlns:p14="http://schemas.microsoft.com/office/powerpoint/2010/main" val="332357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06ED2A9F-BE9D-429D-89C4-F6B059B2C1F3}"/>
              </a:ext>
            </a:extLst>
          </p:cNvPr>
          <p:cNvGraphicFramePr>
            <a:graphicFrameLocks/>
          </p:cNvGraphicFramePr>
          <p:nvPr>
            <p:extLst>
              <p:ext uri="{D42A27DB-BD31-4B8C-83A1-F6EECF244321}">
                <p14:modId xmlns:p14="http://schemas.microsoft.com/office/powerpoint/2010/main" val="352368187"/>
              </p:ext>
            </p:extLst>
          </p:nvPr>
        </p:nvGraphicFramePr>
        <p:xfrm>
          <a:off x="288143" y="812987"/>
          <a:ext cx="8567714"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a:t>rate-limiting steps that determine catalyst activity</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50432" y="2684277"/>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50432" y="2684277"/>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1711712" y="934454"/>
          <a:ext cx="385763" cy="596900"/>
        </p:xfrm>
        <a:graphic>
          <a:graphicData uri="http://schemas.openxmlformats.org/presentationml/2006/ole">
            <mc:AlternateContent xmlns:mc="http://schemas.openxmlformats.org/markup-compatibility/2006">
              <mc:Choice xmlns:v="urn:schemas-microsoft-com:vml" Requires="v">
                <p:oleObj name="CS ChemDraw Drawing" r:id="rId5" imgW="385124" imgH="597148" progId="ChemDraw.Document.6.0">
                  <p:embed/>
                </p:oleObj>
              </mc:Choice>
              <mc:Fallback>
                <p:oleObj name="CS ChemDraw Drawing" r:id="rId5" imgW="385124"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1711712" y="934454"/>
                        <a:ext cx="385763"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1582" y="1204438"/>
            <a:ext cx="502944" cy="136731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38531" y="1204438"/>
            <a:ext cx="450719" cy="6396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39942" y="1270000"/>
            <a:ext cx="477958" cy="42727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667232" y="1268399"/>
            <a:ext cx="498368" cy="42887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75903" y="61658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75903" y="61658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075138" y="165931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075138" y="165931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791141" y="644957"/>
          <a:ext cx="473075" cy="630237"/>
        </p:xfrm>
        <a:graphic>
          <a:graphicData uri="http://schemas.openxmlformats.org/presentationml/2006/ole">
            <mc:AlternateContent xmlns:mc="http://schemas.openxmlformats.org/markup-compatibility/2006">
              <mc:Choice xmlns:v="urn:schemas-microsoft-com:vml" Requires="v">
                <p:oleObj name="CS ChemDraw Drawing" r:id="rId11" imgW="473336" imgH="630482" progId="ChemDraw.Document.6.0">
                  <p:embed/>
                </p:oleObj>
              </mc:Choice>
              <mc:Fallback>
                <p:oleObj name="CS ChemDraw Drawing" r:id="rId11" imgW="473336"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791141" y="644957"/>
                        <a:ext cx="473075" cy="630237"/>
                      </a:xfrm>
                      <a:prstGeom prst="rect">
                        <a:avLst/>
                      </a:prstGeom>
                    </p:spPr>
                  </p:pic>
                </p:oleObj>
              </mc:Fallback>
            </mc:AlternateContent>
          </a:graphicData>
        </a:graphic>
      </p:graphicFrame>
      <p:cxnSp>
        <p:nvCxnSpPr>
          <p:cNvPr id="32" name="Straight Connector 31">
            <a:extLst>
              <a:ext uri="{FF2B5EF4-FFF2-40B4-BE49-F238E27FC236}">
                <a16:creationId xmlns:a16="http://schemas.microsoft.com/office/drawing/2014/main" id="{D81C62AE-F467-44E5-96B1-7B7E1CFA356A}"/>
              </a:ext>
            </a:extLst>
          </p:cNvPr>
          <p:cNvCxnSpPr>
            <a:cxnSpLocks/>
          </p:cNvCxnSpPr>
          <p:nvPr/>
        </p:nvCxnSpPr>
        <p:spPr>
          <a:xfrm>
            <a:off x="4325389" y="1232904"/>
            <a:ext cx="460995" cy="135176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1EA66D-0E3C-48B7-8570-154B54C8F3A0}"/>
              </a:ext>
            </a:extLst>
          </p:cNvPr>
          <p:cNvCxnSpPr>
            <a:cxnSpLocks/>
          </p:cNvCxnSpPr>
          <p:nvPr/>
        </p:nvCxnSpPr>
        <p:spPr>
          <a:xfrm flipH="1">
            <a:off x="4962865" y="2088758"/>
            <a:ext cx="1142543" cy="48299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62866" y="2590801"/>
            <a:ext cx="477864" cy="32067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596984" y="2526506"/>
            <a:ext cx="484729" cy="38497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09579" y="2697554"/>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09579" y="2697554"/>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5932288" y="1269999"/>
          <a:ext cx="460375" cy="715963"/>
        </p:xfrm>
        <a:graphic>
          <a:graphicData uri="http://schemas.openxmlformats.org/presentationml/2006/ole">
            <mc:AlternateContent xmlns:mc="http://schemas.openxmlformats.org/markup-compatibility/2006">
              <mc:Choice xmlns:v="urn:schemas-microsoft-com:vml" Requires="v">
                <p:oleObj name="CS ChemDraw Drawing" r:id="rId15" imgW="461144" imgH="715789" progId="ChemDraw.Document.6.0">
                  <p:embed/>
                </p:oleObj>
              </mc:Choice>
              <mc:Fallback>
                <p:oleObj name="CS ChemDraw Drawing" r:id="rId15" imgW="461144"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5932288" y="1269999"/>
                        <a:ext cx="460375" cy="715963"/>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5957400" y="2592201"/>
          <a:ext cx="546100" cy="762000"/>
        </p:xfrm>
        <a:graphic>
          <a:graphicData uri="http://schemas.openxmlformats.org/presentationml/2006/ole">
            <mc:AlternateContent xmlns:mc="http://schemas.openxmlformats.org/markup-compatibility/2006">
              <mc:Choice xmlns:v="urn:schemas-microsoft-com:vml" Requires="v">
                <p:oleObj name="CS ChemDraw Drawing" r:id="rId17" imgW="546488" imgH="761668" progId="ChemDraw.Document.6.0">
                  <p:embed/>
                </p:oleObj>
              </mc:Choice>
              <mc:Fallback>
                <p:oleObj name="CS ChemDraw Drawing" r:id="rId17" imgW="546488" imgH="761668"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5957400" y="2592201"/>
                        <a:ext cx="546100"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66032" y="3036137"/>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66032" y="3036137"/>
                        <a:ext cx="563563" cy="715963"/>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60202" y="349557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60202" y="349557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62364"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62364"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7553094" y="2371227"/>
            <a:ext cx="476956" cy="134968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889989" y="3394118"/>
            <a:ext cx="489179" cy="35798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FDB6E45-C5F6-4C42-8D0D-FFB58EA1E0B5}"/>
              </a:ext>
            </a:extLst>
          </p:cNvPr>
          <p:cNvCxnSpPr>
            <a:cxnSpLocks/>
          </p:cNvCxnSpPr>
          <p:nvPr/>
        </p:nvCxnSpPr>
        <p:spPr>
          <a:xfrm flipV="1">
            <a:off x="6889989" y="3002820"/>
            <a:ext cx="1100604" cy="39129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770886" y="1468144"/>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770886" y="1468144"/>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26254" y="378042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26254" y="378042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a:stCxn id="68" idx="2"/>
          </p:cNvCxnSpPr>
          <p:nvPr/>
        </p:nvCxnSpPr>
        <p:spPr>
          <a:xfrm flipH="1">
            <a:off x="6460202" y="1499551"/>
            <a:ext cx="419272" cy="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6518491" y="945553"/>
            <a:ext cx="721965" cy="553998"/>
          </a:xfrm>
          <a:prstGeom prst="rect">
            <a:avLst/>
          </a:prstGeom>
          <a:noFill/>
        </p:spPr>
        <p:txBody>
          <a:bodyPr wrap="square" rtlCol="0">
            <a:spAutoFit/>
          </a:bodyPr>
          <a:lstStyle/>
          <a:p>
            <a:r>
              <a:rPr lang="en-US" dirty="0"/>
              <a:t>toward </a:t>
            </a:r>
          </a:p>
          <a:p>
            <a:r>
              <a:rPr lang="en-US" dirty="0"/>
              <a:t>1-hexene product</a:t>
            </a:r>
          </a:p>
        </p:txBody>
      </p:sp>
      <p:cxnSp>
        <p:nvCxnSpPr>
          <p:cNvPr id="79" name="Straight Arrow Connector 78">
            <a:extLst>
              <a:ext uri="{FF2B5EF4-FFF2-40B4-BE49-F238E27FC236}">
                <a16:creationId xmlns:a16="http://schemas.microsoft.com/office/drawing/2014/main" id="{50D8D71C-9B3A-4170-A8B6-62C5618C3748}"/>
              </a:ext>
            </a:extLst>
          </p:cNvPr>
          <p:cNvCxnSpPr>
            <a:cxnSpLocks/>
            <a:stCxn id="80" idx="2"/>
          </p:cNvCxnSpPr>
          <p:nvPr/>
        </p:nvCxnSpPr>
        <p:spPr>
          <a:xfrm flipH="1">
            <a:off x="8443812" y="1681549"/>
            <a:ext cx="283479" cy="96451"/>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92071CD8-EC7C-4AC5-8C12-7682C91111F9}"/>
              </a:ext>
            </a:extLst>
          </p:cNvPr>
          <p:cNvSpPr txBox="1"/>
          <p:nvPr/>
        </p:nvSpPr>
        <p:spPr>
          <a:xfrm>
            <a:off x="8366308" y="1127551"/>
            <a:ext cx="721965" cy="553998"/>
          </a:xfrm>
          <a:prstGeom prst="rect">
            <a:avLst/>
          </a:prstGeom>
          <a:noFill/>
        </p:spPr>
        <p:txBody>
          <a:bodyPr wrap="square" rtlCol="0">
            <a:spAutoFit/>
          </a:bodyPr>
          <a:lstStyle/>
          <a:p>
            <a:r>
              <a:rPr lang="en-US" dirty="0"/>
              <a:t>toward </a:t>
            </a:r>
          </a:p>
          <a:p>
            <a:r>
              <a:rPr lang="en-US" dirty="0"/>
              <a:t>C</a:t>
            </a:r>
            <a:r>
              <a:rPr lang="en-US" baseline="-25000" dirty="0"/>
              <a:t>10+</a:t>
            </a:r>
            <a:r>
              <a:rPr lang="en-US" dirty="0"/>
              <a:t> products</a:t>
            </a:r>
          </a:p>
        </p:txBody>
      </p:sp>
      <p:graphicFrame>
        <p:nvGraphicFramePr>
          <p:cNvPr id="49" name="Object 48">
            <a:extLst>
              <a:ext uri="{FF2B5EF4-FFF2-40B4-BE49-F238E27FC236}">
                <a16:creationId xmlns:a16="http://schemas.microsoft.com/office/drawing/2014/main" id="{B454A344-B7AC-4DF5-896E-3A26FCF46FAD}"/>
              </a:ext>
            </a:extLst>
          </p:cNvPr>
          <p:cNvGraphicFramePr>
            <a:graphicFrameLocks noChangeAspect="1"/>
          </p:cNvGraphicFramePr>
          <p:nvPr/>
        </p:nvGraphicFramePr>
        <p:xfrm>
          <a:off x="6872288" y="214313"/>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49" name="Object 48">
                        <a:extLst>
                          <a:ext uri="{FF2B5EF4-FFF2-40B4-BE49-F238E27FC236}">
                            <a16:creationId xmlns:a16="http://schemas.microsoft.com/office/drawing/2014/main" id="{B454A344-B7AC-4DF5-896E-3A26FCF46FAD}"/>
                          </a:ext>
                        </a:extLst>
                      </p:cNvPr>
                      <p:cNvPicPr/>
                      <p:nvPr/>
                    </p:nvPicPr>
                    <p:blipFill>
                      <a:blip r:embed="rId30"/>
                      <a:stretch>
                        <a:fillRect/>
                      </a:stretch>
                    </p:blipFill>
                    <p:spPr>
                      <a:xfrm>
                        <a:off x="6872288" y="214313"/>
                        <a:ext cx="1636712" cy="469900"/>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A2C3FCAB-1BF2-4E4A-A847-CBCE9994091E}"/>
              </a:ext>
            </a:extLst>
          </p:cNvPr>
          <p:cNvSpPr txBox="1"/>
          <p:nvPr/>
        </p:nvSpPr>
        <p:spPr>
          <a:xfrm>
            <a:off x="1305002" y="3565929"/>
            <a:ext cx="1659729" cy="246221"/>
          </a:xfrm>
          <a:prstGeom prst="rect">
            <a:avLst/>
          </a:prstGeom>
          <a:solidFill>
            <a:srgbClr val="000099">
              <a:alpha val="80000"/>
            </a:srgbClr>
          </a:solidFill>
        </p:spPr>
        <p:txBody>
          <a:bodyPr wrap="square" rtlCol="0">
            <a:spAutoFit/>
          </a:bodyPr>
          <a:lstStyle/>
          <a:p>
            <a:r>
              <a:rPr lang="en-US" u="sng" dirty="0">
                <a:solidFill>
                  <a:schemeClr val="bg1"/>
                </a:solidFill>
              </a:rPr>
              <a:t>turnover-limiting barriers</a:t>
            </a:r>
          </a:p>
        </p:txBody>
      </p:sp>
      <p:cxnSp>
        <p:nvCxnSpPr>
          <p:cNvPr id="60" name="Straight Arrow Connector 59">
            <a:extLst>
              <a:ext uri="{FF2B5EF4-FFF2-40B4-BE49-F238E27FC236}">
                <a16:creationId xmlns:a16="http://schemas.microsoft.com/office/drawing/2014/main" id="{8D6F583C-25FD-4C79-B880-56829A5CC180}"/>
              </a:ext>
            </a:extLst>
          </p:cNvPr>
          <p:cNvCxnSpPr>
            <a:cxnSpLocks/>
            <a:stCxn id="59" idx="0"/>
          </p:cNvCxnSpPr>
          <p:nvPr/>
        </p:nvCxnSpPr>
        <p:spPr>
          <a:xfrm flipV="1">
            <a:off x="2134867" y="1268399"/>
            <a:ext cx="174693" cy="2297530"/>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BBDD300-4319-40A9-8228-E19B28E48556}"/>
              </a:ext>
            </a:extLst>
          </p:cNvPr>
          <p:cNvCxnSpPr>
            <a:cxnSpLocks/>
            <a:stCxn id="59" idx="0"/>
          </p:cNvCxnSpPr>
          <p:nvPr/>
        </p:nvCxnSpPr>
        <p:spPr>
          <a:xfrm flipV="1">
            <a:off x="2134867" y="1306357"/>
            <a:ext cx="2077329" cy="2259572"/>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F614F2E-3A00-4EC9-B00B-8A03C620DA17}"/>
              </a:ext>
            </a:extLst>
          </p:cNvPr>
          <p:cNvCxnSpPr>
            <a:cxnSpLocks/>
          </p:cNvCxnSpPr>
          <p:nvPr/>
        </p:nvCxnSpPr>
        <p:spPr>
          <a:xfrm>
            <a:off x="8107097" y="2371227"/>
            <a:ext cx="0" cy="596503"/>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graphicFrame>
        <p:nvGraphicFramePr>
          <p:cNvPr id="57" name="Object 56">
            <a:extLst>
              <a:ext uri="{FF2B5EF4-FFF2-40B4-BE49-F238E27FC236}">
                <a16:creationId xmlns:a16="http://schemas.microsoft.com/office/drawing/2014/main" id="{DE882E4E-EAFB-40BB-ACC4-FF84D2014C72}"/>
              </a:ext>
            </a:extLst>
          </p:cNvPr>
          <p:cNvGraphicFramePr>
            <a:graphicFrameLocks noChangeAspect="1"/>
          </p:cNvGraphicFramePr>
          <p:nvPr/>
        </p:nvGraphicFramePr>
        <p:xfrm>
          <a:off x="6535738" y="1862138"/>
          <a:ext cx="612775" cy="715962"/>
        </p:xfrm>
        <a:graphic>
          <a:graphicData uri="http://schemas.openxmlformats.org/presentationml/2006/ole">
            <mc:AlternateContent xmlns:mc="http://schemas.openxmlformats.org/markup-compatibility/2006">
              <mc:Choice xmlns:v="urn:schemas-microsoft-com:vml" Requires="v">
                <p:oleObj name="CS ChemDraw Drawing" r:id="rId31" imgW="613544" imgH="715789" progId="ChemDraw.Document.6.0">
                  <p:embed/>
                </p:oleObj>
              </mc:Choice>
              <mc:Fallback>
                <p:oleObj name="CS ChemDraw Drawing" r:id="rId31" imgW="613544" imgH="715789" progId="ChemDraw.Document.6.0">
                  <p:embed/>
                  <p:pic>
                    <p:nvPicPr>
                      <p:cNvPr id="57" name="Object 56">
                        <a:extLst>
                          <a:ext uri="{FF2B5EF4-FFF2-40B4-BE49-F238E27FC236}">
                            <a16:creationId xmlns:a16="http://schemas.microsoft.com/office/drawing/2014/main" id="{DE882E4E-EAFB-40BB-ACC4-FF84D2014C72}"/>
                          </a:ext>
                        </a:extLst>
                      </p:cNvPr>
                      <p:cNvPicPr/>
                      <p:nvPr/>
                    </p:nvPicPr>
                    <p:blipFill>
                      <a:blip r:embed="rId32"/>
                      <a:stretch>
                        <a:fillRect/>
                      </a:stretch>
                    </p:blipFill>
                    <p:spPr>
                      <a:xfrm>
                        <a:off x="6535738" y="1862138"/>
                        <a:ext cx="612775" cy="715962"/>
                      </a:xfrm>
                      <a:prstGeom prst="rect">
                        <a:avLst/>
                      </a:prstGeom>
                    </p:spPr>
                  </p:pic>
                </p:oleObj>
              </mc:Fallback>
            </mc:AlternateContent>
          </a:graphicData>
        </a:graphic>
      </p:graphicFrame>
      <p:cxnSp>
        <p:nvCxnSpPr>
          <p:cNvPr id="71" name="Straight Arrow Connector 70">
            <a:extLst>
              <a:ext uri="{FF2B5EF4-FFF2-40B4-BE49-F238E27FC236}">
                <a16:creationId xmlns:a16="http://schemas.microsoft.com/office/drawing/2014/main" id="{8707078C-35CC-4276-8E5E-FB1F035DDE66}"/>
              </a:ext>
            </a:extLst>
          </p:cNvPr>
          <p:cNvCxnSpPr>
            <a:cxnSpLocks/>
          </p:cNvCxnSpPr>
          <p:nvPr/>
        </p:nvCxnSpPr>
        <p:spPr>
          <a:xfrm flipH="1">
            <a:off x="6813550" y="1499551"/>
            <a:ext cx="65924" cy="36258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0EC93EA-6F94-4E0C-91E4-73141A84FA21}"/>
              </a:ext>
            </a:extLst>
          </p:cNvPr>
          <p:cNvCxnSpPr>
            <a:cxnSpLocks/>
          </p:cNvCxnSpPr>
          <p:nvPr/>
        </p:nvCxnSpPr>
        <p:spPr>
          <a:xfrm flipH="1">
            <a:off x="5596984" y="2336507"/>
            <a:ext cx="484729" cy="57496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5C72B55-903D-F229-2857-42662812D805}"/>
              </a:ext>
            </a:extLst>
          </p:cNvPr>
          <p:cNvSpPr/>
          <p:nvPr/>
        </p:nvSpPr>
        <p:spPr>
          <a:xfrm>
            <a:off x="6449673" y="3260034"/>
            <a:ext cx="2683798" cy="1349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5B4143A-1BCC-9BC7-1811-B70D51095B82}"/>
              </a:ext>
            </a:extLst>
          </p:cNvPr>
          <p:cNvSpPr/>
          <p:nvPr/>
        </p:nvSpPr>
        <p:spPr>
          <a:xfrm flipV="1">
            <a:off x="7240456" y="941427"/>
            <a:ext cx="1847818" cy="2471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8D97C10-FD07-4D46-9D7E-9549EDB5B810}"/>
              </a:ext>
            </a:extLst>
          </p:cNvPr>
          <p:cNvSpPr txBox="1"/>
          <p:nvPr/>
        </p:nvSpPr>
        <p:spPr>
          <a:xfrm>
            <a:off x="6900150" y="2661434"/>
            <a:ext cx="721965" cy="553998"/>
          </a:xfrm>
          <a:prstGeom prst="rect">
            <a:avLst/>
          </a:prstGeom>
          <a:noFill/>
        </p:spPr>
        <p:txBody>
          <a:bodyPr wrap="square" rtlCol="0">
            <a:spAutoFit/>
          </a:bodyPr>
          <a:lstStyle/>
          <a:p>
            <a:r>
              <a:rPr lang="en-US" dirty="0"/>
              <a:t>toward </a:t>
            </a:r>
          </a:p>
          <a:p>
            <a:r>
              <a:rPr lang="en-US" dirty="0"/>
              <a:t>1-octene product</a:t>
            </a:r>
          </a:p>
        </p:txBody>
      </p:sp>
      <p:cxnSp>
        <p:nvCxnSpPr>
          <p:cNvPr id="72" name="Straight Arrow Connector 71">
            <a:extLst>
              <a:ext uri="{FF2B5EF4-FFF2-40B4-BE49-F238E27FC236}">
                <a16:creationId xmlns:a16="http://schemas.microsoft.com/office/drawing/2014/main" id="{BD829516-7C45-44F3-AB9D-A6A9CF4CD55B}"/>
              </a:ext>
            </a:extLst>
          </p:cNvPr>
          <p:cNvCxnSpPr>
            <a:cxnSpLocks/>
          </p:cNvCxnSpPr>
          <p:nvPr/>
        </p:nvCxnSpPr>
        <p:spPr>
          <a:xfrm flipH="1" flipV="1">
            <a:off x="6534767" y="2901366"/>
            <a:ext cx="401047" cy="15743"/>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FB8C325F-256E-8EC5-C71C-33647EFED0AA}"/>
              </a:ext>
            </a:extLst>
          </p:cNvPr>
          <p:cNvSpPr/>
          <p:nvPr/>
        </p:nvSpPr>
        <p:spPr>
          <a:xfrm>
            <a:off x="5047256" y="943621"/>
            <a:ext cx="3323986" cy="34813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32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3C4F9-697B-4ACD-9087-6D7E4F696C31}"/>
              </a:ext>
            </a:extLst>
          </p:cNvPr>
          <p:cNvSpPr>
            <a:spLocks noGrp="1"/>
          </p:cNvSpPr>
          <p:nvPr>
            <p:ph type="title"/>
          </p:nvPr>
        </p:nvSpPr>
        <p:spPr/>
        <p:txBody>
          <a:bodyPr/>
          <a:lstStyle/>
          <a:p>
            <a:r>
              <a:rPr lang="en-US" dirty="0"/>
              <a:t>no inner-sphere effect of </a:t>
            </a:r>
            <a:r>
              <a:rPr lang="en-US" dirty="0" err="1"/>
              <a:t>PhX</a:t>
            </a:r>
            <a:r>
              <a:rPr lang="en-US" dirty="0"/>
              <a:t> on catalyst activity</a:t>
            </a:r>
          </a:p>
        </p:txBody>
      </p:sp>
      <p:graphicFrame>
        <p:nvGraphicFramePr>
          <p:cNvPr id="5" name="Object 4">
            <a:extLst>
              <a:ext uri="{FF2B5EF4-FFF2-40B4-BE49-F238E27FC236}">
                <a16:creationId xmlns:a16="http://schemas.microsoft.com/office/drawing/2014/main" id="{37DD20E6-94DD-4DC8-AFE8-0A955D7F756C}"/>
              </a:ext>
            </a:extLst>
          </p:cNvPr>
          <p:cNvGraphicFramePr>
            <a:graphicFrameLocks noChangeAspect="1"/>
          </p:cNvGraphicFramePr>
          <p:nvPr>
            <p:extLst>
              <p:ext uri="{D42A27DB-BD31-4B8C-83A1-F6EECF244321}">
                <p14:modId xmlns:p14="http://schemas.microsoft.com/office/powerpoint/2010/main" val="3922309336"/>
              </p:ext>
            </p:extLst>
          </p:nvPr>
        </p:nvGraphicFramePr>
        <p:xfrm>
          <a:off x="158750" y="1298575"/>
          <a:ext cx="8631238" cy="2008188"/>
        </p:xfrm>
        <a:graphic>
          <a:graphicData uri="http://schemas.openxmlformats.org/presentationml/2006/ole">
            <mc:AlternateContent xmlns:mc="http://schemas.openxmlformats.org/markup-compatibility/2006">
              <mc:Choice xmlns:v="urn:schemas-microsoft-com:vml" Requires="v">
                <p:oleObj name="CS ChemDraw Drawing" r:id="rId2" imgW="6680857" imgH="1552728" progId="ChemDraw.Document.6.0">
                  <p:embed/>
                </p:oleObj>
              </mc:Choice>
              <mc:Fallback>
                <p:oleObj name="CS ChemDraw Drawing" r:id="rId2" imgW="6680857" imgH="1552728" progId="ChemDraw.Document.6.0">
                  <p:embed/>
                  <p:pic>
                    <p:nvPicPr>
                      <p:cNvPr id="5" name="Object 4">
                        <a:extLst>
                          <a:ext uri="{FF2B5EF4-FFF2-40B4-BE49-F238E27FC236}">
                            <a16:creationId xmlns:a16="http://schemas.microsoft.com/office/drawing/2014/main" id="{37DD20E6-94DD-4DC8-AFE8-0A955D7F756C}"/>
                          </a:ext>
                        </a:extLst>
                      </p:cNvPr>
                      <p:cNvPicPr/>
                      <p:nvPr/>
                    </p:nvPicPr>
                    <p:blipFill>
                      <a:blip r:embed="rId3"/>
                      <a:stretch>
                        <a:fillRect/>
                      </a:stretch>
                    </p:blipFill>
                    <p:spPr>
                      <a:xfrm>
                        <a:off x="158750" y="1298575"/>
                        <a:ext cx="8631238" cy="20081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169F7FE-51EF-44B3-A05F-30310975EF61}"/>
              </a:ext>
            </a:extLst>
          </p:cNvPr>
          <p:cNvSpPr txBox="1"/>
          <p:nvPr/>
        </p:nvSpPr>
        <p:spPr>
          <a:xfrm>
            <a:off x="3411404" y="603762"/>
            <a:ext cx="5732596" cy="307777"/>
          </a:xfrm>
          <a:prstGeom prst="rect">
            <a:avLst/>
          </a:prstGeom>
          <a:noFill/>
        </p:spPr>
        <p:txBody>
          <a:bodyPr wrap="none" rtlCol="0">
            <a:spAutoFit/>
          </a:bodyPr>
          <a:lstStyle/>
          <a:p>
            <a:r>
              <a:rPr lang="en-US" sz="1400" dirty="0">
                <a:solidFill>
                  <a:schemeClr val="accent1"/>
                </a:solidFill>
              </a:rPr>
              <a:t>third ethylene or </a:t>
            </a:r>
            <a:r>
              <a:rPr lang="en-US" sz="1400" dirty="0" err="1">
                <a:solidFill>
                  <a:schemeClr val="accent1"/>
                </a:solidFill>
              </a:rPr>
              <a:t>PhX</a:t>
            </a:r>
            <a:r>
              <a:rPr lang="en-US" sz="1400" dirty="0">
                <a:solidFill>
                  <a:schemeClr val="accent1"/>
                </a:solidFill>
              </a:rPr>
              <a:t> ligand does NOT assist the rate determining step</a:t>
            </a:r>
          </a:p>
        </p:txBody>
      </p:sp>
      <p:cxnSp>
        <p:nvCxnSpPr>
          <p:cNvPr id="6" name="Straight Arrow Connector 5">
            <a:extLst>
              <a:ext uri="{FF2B5EF4-FFF2-40B4-BE49-F238E27FC236}">
                <a16:creationId xmlns:a16="http://schemas.microsoft.com/office/drawing/2014/main" id="{4D43B655-03E5-4121-9AEC-B244BD363F3E}"/>
              </a:ext>
            </a:extLst>
          </p:cNvPr>
          <p:cNvCxnSpPr>
            <a:cxnSpLocks/>
          </p:cNvCxnSpPr>
          <p:nvPr/>
        </p:nvCxnSpPr>
        <p:spPr>
          <a:xfrm flipH="1">
            <a:off x="5148074" y="922306"/>
            <a:ext cx="1" cy="457299"/>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09F7B11-5C57-41FD-B82B-ACA70ABC5070}"/>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sp>
        <p:nvSpPr>
          <p:cNvPr id="12" name="TextBox 11">
            <a:extLst>
              <a:ext uri="{FF2B5EF4-FFF2-40B4-BE49-F238E27FC236}">
                <a16:creationId xmlns:a16="http://schemas.microsoft.com/office/drawing/2014/main" id="{DE468EC0-9A9D-3944-2711-2202E545B981}"/>
              </a:ext>
            </a:extLst>
          </p:cNvPr>
          <p:cNvSpPr txBox="1"/>
          <p:nvPr/>
        </p:nvSpPr>
        <p:spPr>
          <a:xfrm>
            <a:off x="-287655" y="3215283"/>
            <a:ext cx="4636770" cy="246221"/>
          </a:xfrm>
          <a:prstGeom prst="rect">
            <a:avLst/>
          </a:prstGeom>
          <a:noFill/>
        </p:spPr>
        <p:txBody>
          <a:bodyPr wrap="square">
            <a:spAutoFit/>
          </a:bodyPr>
          <a:lstStyle/>
          <a:p>
            <a:r>
              <a:rPr lang="en-US" dirty="0"/>
              <a:t>(kcal/mol)</a:t>
            </a:r>
          </a:p>
        </p:txBody>
      </p:sp>
      <p:cxnSp>
        <p:nvCxnSpPr>
          <p:cNvPr id="13" name="Straight Arrow Connector 12">
            <a:extLst>
              <a:ext uri="{FF2B5EF4-FFF2-40B4-BE49-F238E27FC236}">
                <a16:creationId xmlns:a16="http://schemas.microsoft.com/office/drawing/2014/main" id="{771DF0D8-75C9-CC53-DB08-5D27C365141A}"/>
              </a:ext>
            </a:extLst>
          </p:cNvPr>
          <p:cNvCxnSpPr>
            <a:cxnSpLocks/>
          </p:cNvCxnSpPr>
          <p:nvPr/>
        </p:nvCxnSpPr>
        <p:spPr>
          <a:xfrm flipH="1">
            <a:off x="6664454" y="889177"/>
            <a:ext cx="1" cy="457299"/>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2B8FFD3-49CD-9EAD-F48A-A21F96C56793}"/>
              </a:ext>
            </a:extLst>
          </p:cNvPr>
          <p:cNvCxnSpPr>
            <a:cxnSpLocks/>
          </p:cNvCxnSpPr>
          <p:nvPr/>
        </p:nvCxnSpPr>
        <p:spPr>
          <a:xfrm flipH="1">
            <a:off x="8310374" y="897059"/>
            <a:ext cx="1" cy="457299"/>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187699-B7DC-015A-82B2-CC53A2D6A1F4}"/>
              </a:ext>
            </a:extLst>
          </p:cNvPr>
          <p:cNvSpPr txBox="1"/>
          <p:nvPr/>
        </p:nvSpPr>
        <p:spPr>
          <a:xfrm>
            <a:off x="2304850" y="3836920"/>
            <a:ext cx="4534299" cy="523220"/>
          </a:xfrm>
          <a:prstGeom prst="rect">
            <a:avLst/>
          </a:prstGeom>
          <a:solidFill>
            <a:schemeClr val="bg2"/>
          </a:solidFill>
        </p:spPr>
        <p:txBody>
          <a:bodyPr wrap="square" rtlCol="0">
            <a:spAutoFit/>
          </a:bodyPr>
          <a:lstStyle/>
          <a:p>
            <a:r>
              <a:rPr lang="en-US" sz="1400" b="1" dirty="0">
                <a:solidFill>
                  <a:schemeClr val="bg1"/>
                </a:solidFill>
              </a:rPr>
              <a:t>Greater catalyst activity in </a:t>
            </a:r>
            <a:r>
              <a:rPr lang="en-US" sz="1400" b="1" dirty="0" err="1">
                <a:solidFill>
                  <a:schemeClr val="bg1"/>
                </a:solidFill>
              </a:rPr>
              <a:t>PhX</a:t>
            </a:r>
            <a:r>
              <a:rPr lang="en-US" sz="1400" b="1" dirty="0">
                <a:solidFill>
                  <a:schemeClr val="bg1"/>
                </a:solidFill>
              </a:rPr>
              <a:t> solvent may be simply due to better solubility of cationic catalysts</a:t>
            </a:r>
          </a:p>
        </p:txBody>
      </p:sp>
    </p:spTree>
    <p:extLst>
      <p:ext uri="{BB962C8B-B14F-4D97-AF65-F5344CB8AC3E}">
        <p14:creationId xmlns:p14="http://schemas.microsoft.com/office/powerpoint/2010/main" val="38841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0C0B8-0B3A-4193-B787-A5992D09FB43}"/>
              </a:ext>
            </a:extLst>
          </p:cNvPr>
          <p:cNvPicPr>
            <a:picLocks noChangeAspect="1"/>
          </p:cNvPicPr>
          <p:nvPr/>
        </p:nvPicPr>
        <p:blipFill rotWithShape="1">
          <a:blip r:embed="rId2"/>
          <a:srcRect b="37855"/>
          <a:stretch/>
        </p:blipFill>
        <p:spPr>
          <a:xfrm>
            <a:off x="1349284" y="838922"/>
            <a:ext cx="2249619" cy="1810988"/>
          </a:xfrm>
          <a:prstGeom prst="rect">
            <a:avLst/>
          </a:prstGeom>
        </p:spPr>
      </p:pic>
      <p:sp>
        <p:nvSpPr>
          <p:cNvPr id="3" name="Title 2">
            <a:extLst>
              <a:ext uri="{FF2B5EF4-FFF2-40B4-BE49-F238E27FC236}">
                <a16:creationId xmlns:a16="http://schemas.microsoft.com/office/drawing/2014/main" id="{D90F08F8-205F-4DC0-B86C-4666223BD768}"/>
              </a:ext>
            </a:extLst>
          </p:cNvPr>
          <p:cNvSpPr>
            <a:spLocks noGrp="1"/>
          </p:cNvSpPr>
          <p:nvPr>
            <p:ph type="title"/>
          </p:nvPr>
        </p:nvSpPr>
        <p:spPr/>
        <p:txBody>
          <a:bodyPr/>
          <a:lstStyle/>
          <a:p>
            <a:r>
              <a:rPr lang="en-US" dirty="0"/>
              <a:t>correlation between solvent polarity vs activity</a:t>
            </a:r>
          </a:p>
        </p:txBody>
      </p:sp>
      <p:pic>
        <p:nvPicPr>
          <p:cNvPr id="9" name="Picture 8">
            <a:extLst>
              <a:ext uri="{FF2B5EF4-FFF2-40B4-BE49-F238E27FC236}">
                <a16:creationId xmlns:a16="http://schemas.microsoft.com/office/drawing/2014/main" id="{233B8F32-D2F6-4C9F-9173-C5B47CDAE964}"/>
              </a:ext>
            </a:extLst>
          </p:cNvPr>
          <p:cNvPicPr>
            <a:picLocks noChangeAspect="1"/>
          </p:cNvPicPr>
          <p:nvPr/>
        </p:nvPicPr>
        <p:blipFill rotWithShape="1">
          <a:blip r:embed="rId3"/>
          <a:srcRect l="33785"/>
          <a:stretch/>
        </p:blipFill>
        <p:spPr>
          <a:xfrm>
            <a:off x="3579753" y="824170"/>
            <a:ext cx="1493617" cy="1963082"/>
          </a:xfrm>
          <a:prstGeom prst="rect">
            <a:avLst/>
          </a:prstGeom>
        </p:spPr>
      </p:pic>
      <p:pic>
        <p:nvPicPr>
          <p:cNvPr id="10" name="Picture 9">
            <a:extLst>
              <a:ext uri="{FF2B5EF4-FFF2-40B4-BE49-F238E27FC236}">
                <a16:creationId xmlns:a16="http://schemas.microsoft.com/office/drawing/2014/main" id="{02F8A4B0-4B99-45BC-AEA0-CDED26B77FD8}"/>
              </a:ext>
            </a:extLst>
          </p:cNvPr>
          <p:cNvPicPr>
            <a:picLocks noChangeAspect="1"/>
          </p:cNvPicPr>
          <p:nvPr/>
        </p:nvPicPr>
        <p:blipFill rotWithShape="1">
          <a:blip r:embed="rId4"/>
          <a:srcRect l="33786" r="-1"/>
          <a:stretch/>
        </p:blipFill>
        <p:spPr>
          <a:xfrm>
            <a:off x="5063149" y="824858"/>
            <a:ext cx="1493617" cy="1963082"/>
          </a:xfrm>
          <a:prstGeom prst="rect">
            <a:avLst/>
          </a:prstGeom>
        </p:spPr>
      </p:pic>
      <p:sp>
        <p:nvSpPr>
          <p:cNvPr id="13" name="TextBox 12">
            <a:extLst>
              <a:ext uri="{FF2B5EF4-FFF2-40B4-BE49-F238E27FC236}">
                <a16:creationId xmlns:a16="http://schemas.microsoft.com/office/drawing/2014/main" id="{41C4456A-A509-4338-B683-5BC625379163}"/>
              </a:ext>
            </a:extLst>
          </p:cNvPr>
          <p:cNvSpPr txBox="1"/>
          <p:nvPr/>
        </p:nvSpPr>
        <p:spPr>
          <a:xfrm>
            <a:off x="2350155" y="2960945"/>
            <a:ext cx="4914245" cy="523220"/>
          </a:xfrm>
          <a:prstGeom prst="rect">
            <a:avLst/>
          </a:prstGeom>
          <a:noFill/>
        </p:spPr>
        <p:txBody>
          <a:bodyPr wrap="square" rtlCol="0">
            <a:spAutoFit/>
          </a:bodyPr>
          <a:lstStyle/>
          <a:p>
            <a:r>
              <a:rPr lang="en-US" sz="1400" dirty="0"/>
              <a:t>solvent </a:t>
            </a:r>
            <a:r>
              <a:rPr lang="en-US" sz="1400" u="sng" dirty="0"/>
              <a:t>dielectric constant</a:t>
            </a:r>
            <a:r>
              <a:rPr lang="en-US" sz="1400" dirty="0"/>
              <a:t>, </a:t>
            </a:r>
            <a:r>
              <a:rPr lang="en-US" sz="1400" u="sng" dirty="0"/>
              <a:t>dipole moment</a:t>
            </a:r>
            <a:r>
              <a:rPr lang="en-US" sz="1400" dirty="0"/>
              <a:t>, and </a:t>
            </a:r>
            <a:r>
              <a:rPr lang="en-US" sz="1400" u="sng" dirty="0"/>
              <a:t>relative polarity</a:t>
            </a:r>
            <a:r>
              <a:rPr lang="en-US" sz="1400" dirty="0"/>
              <a:t> do are correlated with catalyst activity</a:t>
            </a:r>
          </a:p>
        </p:txBody>
      </p:sp>
      <p:pic>
        <p:nvPicPr>
          <p:cNvPr id="15" name="Picture 14">
            <a:extLst>
              <a:ext uri="{FF2B5EF4-FFF2-40B4-BE49-F238E27FC236}">
                <a16:creationId xmlns:a16="http://schemas.microsoft.com/office/drawing/2014/main" id="{9B21A7D9-AE7D-40B4-A4C7-214868508227}"/>
              </a:ext>
            </a:extLst>
          </p:cNvPr>
          <p:cNvPicPr>
            <a:picLocks noChangeAspect="1"/>
          </p:cNvPicPr>
          <p:nvPr/>
        </p:nvPicPr>
        <p:blipFill rotWithShape="1">
          <a:blip r:embed="rId5">
            <a:clrChange>
              <a:clrFrom>
                <a:srgbClr val="FFFFFF"/>
              </a:clrFrom>
              <a:clrTo>
                <a:srgbClr val="FFFFFF">
                  <a:alpha val="0"/>
                </a:srgbClr>
              </a:clrTo>
            </a:clrChange>
          </a:blip>
          <a:srcRect l="21668" t="61379" r="47179" b="2891"/>
          <a:stretch/>
        </p:blipFill>
        <p:spPr>
          <a:xfrm>
            <a:off x="6496666" y="1070151"/>
            <a:ext cx="700047" cy="1040070"/>
          </a:xfrm>
          <a:prstGeom prst="rect">
            <a:avLst/>
          </a:prstGeom>
          <a:ln>
            <a:solidFill>
              <a:schemeClr val="tx1"/>
            </a:solidFill>
          </a:ln>
        </p:spPr>
      </p:pic>
      <p:sp>
        <p:nvSpPr>
          <p:cNvPr id="2" name="TextBox 1">
            <a:extLst>
              <a:ext uri="{FF2B5EF4-FFF2-40B4-BE49-F238E27FC236}">
                <a16:creationId xmlns:a16="http://schemas.microsoft.com/office/drawing/2014/main" id="{FF894379-B457-465D-83B0-5CA0A4738D00}"/>
              </a:ext>
            </a:extLst>
          </p:cNvPr>
          <p:cNvSpPr txBox="1"/>
          <p:nvPr/>
        </p:nvSpPr>
        <p:spPr>
          <a:xfrm>
            <a:off x="2658146" y="875039"/>
            <a:ext cx="341761" cy="246221"/>
          </a:xfrm>
          <a:prstGeom prst="rect">
            <a:avLst/>
          </a:prstGeom>
          <a:noFill/>
        </p:spPr>
        <p:txBody>
          <a:bodyPr wrap="none" rtlCol="0">
            <a:spAutoFit/>
          </a:bodyPr>
          <a:lstStyle/>
          <a:p>
            <a:r>
              <a:rPr lang="en-US" b="1" dirty="0"/>
              <a:t>(a)</a:t>
            </a:r>
          </a:p>
        </p:txBody>
      </p:sp>
      <p:sp>
        <p:nvSpPr>
          <p:cNvPr id="12" name="TextBox 11">
            <a:extLst>
              <a:ext uri="{FF2B5EF4-FFF2-40B4-BE49-F238E27FC236}">
                <a16:creationId xmlns:a16="http://schemas.microsoft.com/office/drawing/2014/main" id="{B0F9B318-8C2D-436E-99A1-53ADC1C1C2B4}"/>
              </a:ext>
            </a:extLst>
          </p:cNvPr>
          <p:cNvSpPr txBox="1"/>
          <p:nvPr/>
        </p:nvSpPr>
        <p:spPr>
          <a:xfrm>
            <a:off x="4142047" y="875039"/>
            <a:ext cx="349776" cy="246221"/>
          </a:xfrm>
          <a:prstGeom prst="rect">
            <a:avLst/>
          </a:prstGeom>
          <a:noFill/>
        </p:spPr>
        <p:txBody>
          <a:bodyPr wrap="none" rtlCol="0">
            <a:spAutoFit/>
          </a:bodyPr>
          <a:lstStyle/>
          <a:p>
            <a:r>
              <a:rPr lang="en-US" b="1" dirty="0"/>
              <a:t>(b)</a:t>
            </a:r>
          </a:p>
        </p:txBody>
      </p:sp>
      <p:sp>
        <p:nvSpPr>
          <p:cNvPr id="16" name="TextBox 15">
            <a:extLst>
              <a:ext uri="{FF2B5EF4-FFF2-40B4-BE49-F238E27FC236}">
                <a16:creationId xmlns:a16="http://schemas.microsoft.com/office/drawing/2014/main" id="{FDDB8A13-192C-4AEA-9C37-806D3D1244F8}"/>
              </a:ext>
            </a:extLst>
          </p:cNvPr>
          <p:cNvSpPr txBox="1"/>
          <p:nvPr/>
        </p:nvSpPr>
        <p:spPr>
          <a:xfrm>
            <a:off x="5635158" y="879084"/>
            <a:ext cx="341761" cy="246221"/>
          </a:xfrm>
          <a:prstGeom prst="rect">
            <a:avLst/>
          </a:prstGeom>
          <a:noFill/>
        </p:spPr>
        <p:txBody>
          <a:bodyPr wrap="none" rtlCol="0">
            <a:spAutoFit/>
          </a:bodyPr>
          <a:lstStyle/>
          <a:p>
            <a:r>
              <a:rPr lang="en-US" b="1" dirty="0"/>
              <a:t>(c)</a:t>
            </a:r>
          </a:p>
        </p:txBody>
      </p:sp>
      <p:grpSp>
        <p:nvGrpSpPr>
          <p:cNvPr id="22" name="Group 21">
            <a:extLst>
              <a:ext uri="{FF2B5EF4-FFF2-40B4-BE49-F238E27FC236}">
                <a16:creationId xmlns:a16="http://schemas.microsoft.com/office/drawing/2014/main" id="{3C38B036-7195-1CDE-FC88-0CD44936B15F}"/>
              </a:ext>
            </a:extLst>
          </p:cNvPr>
          <p:cNvGrpSpPr/>
          <p:nvPr/>
        </p:nvGrpSpPr>
        <p:grpSpPr>
          <a:xfrm>
            <a:off x="2999906" y="1135205"/>
            <a:ext cx="3368256" cy="659415"/>
            <a:chOff x="2237906" y="1135205"/>
            <a:chExt cx="3368256" cy="659415"/>
          </a:xfrm>
        </p:grpSpPr>
        <p:sp>
          <p:nvSpPr>
            <p:cNvPr id="5" name="Rectangle 4">
              <a:extLst>
                <a:ext uri="{FF2B5EF4-FFF2-40B4-BE49-F238E27FC236}">
                  <a16:creationId xmlns:a16="http://schemas.microsoft.com/office/drawing/2014/main" id="{CA88DC3D-4EBC-C16E-2809-B8A9B9C085D3}"/>
                </a:ext>
              </a:extLst>
            </p:cNvPr>
            <p:cNvSpPr/>
            <p:nvPr/>
          </p:nvSpPr>
          <p:spPr>
            <a:xfrm>
              <a:off x="2237906" y="1155582"/>
              <a:ext cx="393353" cy="588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665ADE-4F89-1FBD-8719-DB89BF983425}"/>
                </a:ext>
              </a:extLst>
            </p:cNvPr>
            <p:cNvSpPr/>
            <p:nvPr/>
          </p:nvSpPr>
          <p:spPr>
            <a:xfrm>
              <a:off x="3721341" y="1135205"/>
              <a:ext cx="393353" cy="588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71602B-3DF8-3D63-6D74-8B438FB17E23}"/>
                </a:ext>
              </a:extLst>
            </p:cNvPr>
            <p:cNvSpPr/>
            <p:nvPr/>
          </p:nvSpPr>
          <p:spPr>
            <a:xfrm>
              <a:off x="5212809" y="1205786"/>
              <a:ext cx="393353" cy="588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9101D2D-CBC8-4430-F5FE-08C3DA63B45B}"/>
              </a:ext>
            </a:extLst>
          </p:cNvPr>
          <p:cNvSpPr txBox="1"/>
          <p:nvPr/>
        </p:nvSpPr>
        <p:spPr>
          <a:xfrm>
            <a:off x="2222894" y="3657170"/>
            <a:ext cx="4914245" cy="523220"/>
          </a:xfrm>
          <a:prstGeom prst="rect">
            <a:avLst/>
          </a:prstGeom>
          <a:noFill/>
        </p:spPr>
        <p:txBody>
          <a:bodyPr wrap="square" rtlCol="0">
            <a:spAutoFit/>
          </a:bodyPr>
          <a:lstStyle/>
          <a:p>
            <a:r>
              <a:rPr lang="en-US" sz="1400" dirty="0"/>
              <a:t>…but do not explain the underperformance of ortho-</a:t>
            </a:r>
            <a:r>
              <a:rPr lang="en-US" sz="1400" dirty="0" err="1"/>
              <a:t>dihaloarene</a:t>
            </a:r>
            <a:r>
              <a:rPr lang="en-US" sz="1400" dirty="0"/>
              <a:t> solvents</a:t>
            </a:r>
          </a:p>
        </p:txBody>
      </p:sp>
      <p:graphicFrame>
        <p:nvGraphicFramePr>
          <p:cNvPr id="25" name="Object 24">
            <a:extLst>
              <a:ext uri="{FF2B5EF4-FFF2-40B4-BE49-F238E27FC236}">
                <a16:creationId xmlns:a16="http://schemas.microsoft.com/office/drawing/2014/main" id="{15B93326-765E-3EAE-D956-E0BB920DF035}"/>
              </a:ext>
            </a:extLst>
          </p:cNvPr>
          <p:cNvGraphicFramePr>
            <a:graphicFrameLocks noChangeAspect="1"/>
          </p:cNvGraphicFramePr>
          <p:nvPr>
            <p:extLst>
              <p:ext uri="{D42A27DB-BD31-4B8C-83A1-F6EECF244321}">
                <p14:modId xmlns:p14="http://schemas.microsoft.com/office/powerpoint/2010/main" val="999899342"/>
              </p:ext>
            </p:extLst>
          </p:nvPr>
        </p:nvGraphicFramePr>
        <p:xfrm>
          <a:off x="7321360" y="3693269"/>
          <a:ext cx="1077913" cy="517525"/>
        </p:xfrm>
        <a:graphic>
          <a:graphicData uri="http://schemas.openxmlformats.org/presentationml/2006/ole">
            <mc:AlternateContent xmlns:mc="http://schemas.openxmlformats.org/markup-compatibility/2006">
              <mc:Choice xmlns:v="urn:schemas-microsoft-com:vml" Requires="v">
                <p:oleObj name="CS ChemDraw Drawing" r:id="rId6" imgW="1078633" imgH="517576" progId="ChemDraw.Document.6.0">
                  <p:embed/>
                </p:oleObj>
              </mc:Choice>
              <mc:Fallback>
                <p:oleObj name="CS ChemDraw Drawing" r:id="rId6" imgW="1078633" imgH="517576" progId="ChemDraw.Document.6.0">
                  <p:embed/>
                  <p:pic>
                    <p:nvPicPr>
                      <p:cNvPr id="0" name=""/>
                      <p:cNvPicPr/>
                      <p:nvPr/>
                    </p:nvPicPr>
                    <p:blipFill>
                      <a:blip r:embed="rId7"/>
                      <a:stretch>
                        <a:fillRect/>
                      </a:stretch>
                    </p:blipFill>
                    <p:spPr>
                      <a:xfrm>
                        <a:off x="7321360" y="3693269"/>
                        <a:ext cx="1077913" cy="517525"/>
                      </a:xfrm>
                      <a:prstGeom prst="rect">
                        <a:avLst/>
                      </a:prstGeom>
                    </p:spPr>
                  </p:pic>
                </p:oleObj>
              </mc:Fallback>
            </mc:AlternateContent>
          </a:graphicData>
        </a:graphic>
      </p:graphicFrame>
    </p:spTree>
    <p:extLst>
      <p:ext uri="{BB962C8B-B14F-4D97-AF65-F5344CB8AC3E}">
        <p14:creationId xmlns:p14="http://schemas.microsoft.com/office/powerpoint/2010/main" val="383681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06ED2A9F-BE9D-429D-89C4-F6B059B2C1F3}"/>
              </a:ext>
            </a:extLst>
          </p:cNvPr>
          <p:cNvGraphicFramePr>
            <a:graphicFrameLocks/>
          </p:cNvGraphicFramePr>
          <p:nvPr/>
        </p:nvGraphicFramePr>
        <p:xfrm>
          <a:off x="288143" y="812987"/>
          <a:ext cx="8567714"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a:t>1-C</a:t>
            </a:r>
            <a:r>
              <a:rPr lang="en-US" baseline="-25000" dirty="0"/>
              <a:t>8</a:t>
            </a:r>
            <a:r>
              <a:rPr lang="en-US" dirty="0"/>
              <a:t> vs 1-C</a:t>
            </a:r>
            <a:r>
              <a:rPr lang="en-US" baseline="-25000" dirty="0"/>
              <a:t>6</a:t>
            </a:r>
            <a:r>
              <a:rPr lang="en-US" dirty="0"/>
              <a:t> determining steps</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50432" y="2684277"/>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50432" y="2684277"/>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1711712" y="934454"/>
          <a:ext cx="385763" cy="596900"/>
        </p:xfrm>
        <a:graphic>
          <a:graphicData uri="http://schemas.openxmlformats.org/presentationml/2006/ole">
            <mc:AlternateContent xmlns:mc="http://schemas.openxmlformats.org/markup-compatibility/2006">
              <mc:Choice xmlns:v="urn:schemas-microsoft-com:vml" Requires="v">
                <p:oleObj name="CS ChemDraw Drawing" r:id="rId5" imgW="385124" imgH="597148" progId="ChemDraw.Document.6.0">
                  <p:embed/>
                </p:oleObj>
              </mc:Choice>
              <mc:Fallback>
                <p:oleObj name="CS ChemDraw Drawing" r:id="rId5" imgW="385124"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1711712" y="934454"/>
                        <a:ext cx="385763"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1582" y="1204438"/>
            <a:ext cx="502944" cy="136731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38531" y="1204438"/>
            <a:ext cx="450719" cy="6396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39942" y="1270000"/>
            <a:ext cx="477958" cy="42727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667232" y="1268399"/>
            <a:ext cx="498368" cy="42887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75903" y="61658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75903" y="61658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075138" y="165931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075138" y="165931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791141" y="644957"/>
          <a:ext cx="473075" cy="630237"/>
        </p:xfrm>
        <a:graphic>
          <a:graphicData uri="http://schemas.openxmlformats.org/presentationml/2006/ole">
            <mc:AlternateContent xmlns:mc="http://schemas.openxmlformats.org/markup-compatibility/2006">
              <mc:Choice xmlns:v="urn:schemas-microsoft-com:vml" Requires="v">
                <p:oleObj name="CS ChemDraw Drawing" r:id="rId11" imgW="473336" imgH="630482" progId="ChemDraw.Document.6.0">
                  <p:embed/>
                </p:oleObj>
              </mc:Choice>
              <mc:Fallback>
                <p:oleObj name="CS ChemDraw Drawing" r:id="rId11" imgW="473336"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791141" y="644957"/>
                        <a:ext cx="473075" cy="630237"/>
                      </a:xfrm>
                      <a:prstGeom prst="rect">
                        <a:avLst/>
                      </a:prstGeom>
                    </p:spPr>
                  </p:pic>
                </p:oleObj>
              </mc:Fallback>
            </mc:AlternateContent>
          </a:graphicData>
        </a:graphic>
      </p:graphicFrame>
      <p:cxnSp>
        <p:nvCxnSpPr>
          <p:cNvPr id="32" name="Straight Connector 31">
            <a:extLst>
              <a:ext uri="{FF2B5EF4-FFF2-40B4-BE49-F238E27FC236}">
                <a16:creationId xmlns:a16="http://schemas.microsoft.com/office/drawing/2014/main" id="{D81C62AE-F467-44E5-96B1-7B7E1CFA356A}"/>
              </a:ext>
            </a:extLst>
          </p:cNvPr>
          <p:cNvCxnSpPr>
            <a:cxnSpLocks/>
          </p:cNvCxnSpPr>
          <p:nvPr/>
        </p:nvCxnSpPr>
        <p:spPr>
          <a:xfrm>
            <a:off x="4325389" y="1232904"/>
            <a:ext cx="460995" cy="135176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1EA66D-0E3C-48B7-8570-154B54C8F3A0}"/>
              </a:ext>
            </a:extLst>
          </p:cNvPr>
          <p:cNvCxnSpPr>
            <a:cxnSpLocks/>
          </p:cNvCxnSpPr>
          <p:nvPr/>
        </p:nvCxnSpPr>
        <p:spPr>
          <a:xfrm flipH="1">
            <a:off x="4962865" y="2088758"/>
            <a:ext cx="1142543" cy="48299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62866" y="2590801"/>
            <a:ext cx="477864" cy="32067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596984" y="2526506"/>
            <a:ext cx="484729" cy="38497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09579" y="2697554"/>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09579" y="2697554"/>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5932288" y="1269999"/>
          <a:ext cx="460375" cy="715963"/>
        </p:xfrm>
        <a:graphic>
          <a:graphicData uri="http://schemas.openxmlformats.org/presentationml/2006/ole">
            <mc:AlternateContent xmlns:mc="http://schemas.openxmlformats.org/markup-compatibility/2006">
              <mc:Choice xmlns:v="urn:schemas-microsoft-com:vml" Requires="v">
                <p:oleObj name="CS ChemDraw Drawing" r:id="rId15" imgW="461144" imgH="715789" progId="ChemDraw.Document.6.0">
                  <p:embed/>
                </p:oleObj>
              </mc:Choice>
              <mc:Fallback>
                <p:oleObj name="CS ChemDraw Drawing" r:id="rId15" imgW="461144"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5932288" y="1269999"/>
                        <a:ext cx="460375" cy="715963"/>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5957400" y="2592201"/>
          <a:ext cx="546100" cy="762000"/>
        </p:xfrm>
        <a:graphic>
          <a:graphicData uri="http://schemas.openxmlformats.org/presentationml/2006/ole">
            <mc:AlternateContent xmlns:mc="http://schemas.openxmlformats.org/markup-compatibility/2006">
              <mc:Choice xmlns:v="urn:schemas-microsoft-com:vml" Requires="v">
                <p:oleObj name="CS ChemDraw Drawing" r:id="rId17" imgW="546488" imgH="761668" progId="ChemDraw.Document.6.0">
                  <p:embed/>
                </p:oleObj>
              </mc:Choice>
              <mc:Fallback>
                <p:oleObj name="CS ChemDraw Drawing" r:id="rId17" imgW="546488" imgH="761668"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5957400" y="2592201"/>
                        <a:ext cx="546100"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66032" y="3036137"/>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66032" y="3036137"/>
                        <a:ext cx="563563" cy="715963"/>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60202" y="349557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60202" y="349557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62364"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62364"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7553094" y="2371227"/>
            <a:ext cx="476956" cy="134968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889989" y="3394118"/>
            <a:ext cx="489179" cy="35798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FDB6E45-C5F6-4C42-8D0D-FFB58EA1E0B5}"/>
              </a:ext>
            </a:extLst>
          </p:cNvPr>
          <p:cNvCxnSpPr>
            <a:cxnSpLocks/>
          </p:cNvCxnSpPr>
          <p:nvPr/>
        </p:nvCxnSpPr>
        <p:spPr>
          <a:xfrm flipV="1">
            <a:off x="6889989" y="3002820"/>
            <a:ext cx="1100604" cy="39129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770886" y="1468144"/>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770886" y="1468144"/>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26254" y="378042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26254" y="378042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a:stCxn id="68" idx="2"/>
          </p:cNvCxnSpPr>
          <p:nvPr/>
        </p:nvCxnSpPr>
        <p:spPr>
          <a:xfrm flipH="1">
            <a:off x="6460202" y="1499551"/>
            <a:ext cx="419272" cy="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6518491" y="945553"/>
            <a:ext cx="721965" cy="553998"/>
          </a:xfrm>
          <a:prstGeom prst="rect">
            <a:avLst/>
          </a:prstGeom>
          <a:noFill/>
        </p:spPr>
        <p:txBody>
          <a:bodyPr wrap="square" rtlCol="0">
            <a:spAutoFit/>
          </a:bodyPr>
          <a:lstStyle/>
          <a:p>
            <a:r>
              <a:rPr lang="en-US" dirty="0"/>
              <a:t>toward </a:t>
            </a:r>
          </a:p>
          <a:p>
            <a:r>
              <a:rPr lang="en-US" dirty="0"/>
              <a:t>1-hexene product</a:t>
            </a:r>
          </a:p>
        </p:txBody>
      </p:sp>
      <p:cxnSp>
        <p:nvCxnSpPr>
          <p:cNvPr id="79" name="Straight Arrow Connector 78">
            <a:extLst>
              <a:ext uri="{FF2B5EF4-FFF2-40B4-BE49-F238E27FC236}">
                <a16:creationId xmlns:a16="http://schemas.microsoft.com/office/drawing/2014/main" id="{50D8D71C-9B3A-4170-A8B6-62C5618C3748}"/>
              </a:ext>
            </a:extLst>
          </p:cNvPr>
          <p:cNvCxnSpPr>
            <a:cxnSpLocks/>
            <a:stCxn id="80" idx="2"/>
          </p:cNvCxnSpPr>
          <p:nvPr/>
        </p:nvCxnSpPr>
        <p:spPr>
          <a:xfrm flipH="1">
            <a:off x="8443812" y="1681549"/>
            <a:ext cx="283479" cy="96451"/>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92071CD8-EC7C-4AC5-8C12-7682C91111F9}"/>
              </a:ext>
            </a:extLst>
          </p:cNvPr>
          <p:cNvSpPr txBox="1"/>
          <p:nvPr/>
        </p:nvSpPr>
        <p:spPr>
          <a:xfrm>
            <a:off x="8366308" y="1127551"/>
            <a:ext cx="721965" cy="553998"/>
          </a:xfrm>
          <a:prstGeom prst="rect">
            <a:avLst/>
          </a:prstGeom>
          <a:noFill/>
        </p:spPr>
        <p:txBody>
          <a:bodyPr wrap="square" rtlCol="0">
            <a:spAutoFit/>
          </a:bodyPr>
          <a:lstStyle/>
          <a:p>
            <a:r>
              <a:rPr lang="en-US" dirty="0"/>
              <a:t>toward </a:t>
            </a:r>
          </a:p>
          <a:p>
            <a:r>
              <a:rPr lang="en-US" dirty="0"/>
              <a:t>C</a:t>
            </a:r>
            <a:r>
              <a:rPr lang="en-US" baseline="-25000" dirty="0"/>
              <a:t>10+</a:t>
            </a:r>
            <a:r>
              <a:rPr lang="en-US" dirty="0"/>
              <a:t> products</a:t>
            </a:r>
          </a:p>
        </p:txBody>
      </p:sp>
      <p:graphicFrame>
        <p:nvGraphicFramePr>
          <p:cNvPr id="49" name="Object 48">
            <a:extLst>
              <a:ext uri="{FF2B5EF4-FFF2-40B4-BE49-F238E27FC236}">
                <a16:creationId xmlns:a16="http://schemas.microsoft.com/office/drawing/2014/main" id="{B454A344-B7AC-4DF5-896E-3A26FCF46FAD}"/>
              </a:ext>
            </a:extLst>
          </p:cNvPr>
          <p:cNvGraphicFramePr>
            <a:graphicFrameLocks noChangeAspect="1"/>
          </p:cNvGraphicFramePr>
          <p:nvPr/>
        </p:nvGraphicFramePr>
        <p:xfrm>
          <a:off x="6872288" y="214313"/>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49" name="Object 48">
                        <a:extLst>
                          <a:ext uri="{FF2B5EF4-FFF2-40B4-BE49-F238E27FC236}">
                            <a16:creationId xmlns:a16="http://schemas.microsoft.com/office/drawing/2014/main" id="{B454A344-B7AC-4DF5-896E-3A26FCF46FAD}"/>
                          </a:ext>
                        </a:extLst>
                      </p:cNvPr>
                      <p:cNvPicPr/>
                      <p:nvPr/>
                    </p:nvPicPr>
                    <p:blipFill>
                      <a:blip r:embed="rId30"/>
                      <a:stretch>
                        <a:fillRect/>
                      </a:stretch>
                    </p:blipFill>
                    <p:spPr>
                      <a:xfrm>
                        <a:off x="6872288" y="214313"/>
                        <a:ext cx="1636712" cy="469900"/>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A2C3FCAB-1BF2-4E4A-A847-CBCE9994091E}"/>
              </a:ext>
            </a:extLst>
          </p:cNvPr>
          <p:cNvSpPr txBox="1"/>
          <p:nvPr/>
        </p:nvSpPr>
        <p:spPr>
          <a:xfrm>
            <a:off x="1305002" y="3565929"/>
            <a:ext cx="1659729" cy="246221"/>
          </a:xfrm>
          <a:prstGeom prst="rect">
            <a:avLst/>
          </a:prstGeom>
          <a:solidFill>
            <a:srgbClr val="000099">
              <a:alpha val="80000"/>
            </a:srgbClr>
          </a:solidFill>
        </p:spPr>
        <p:txBody>
          <a:bodyPr wrap="square" rtlCol="0">
            <a:spAutoFit/>
          </a:bodyPr>
          <a:lstStyle/>
          <a:p>
            <a:r>
              <a:rPr lang="en-US" u="sng" dirty="0">
                <a:solidFill>
                  <a:schemeClr val="bg1"/>
                </a:solidFill>
              </a:rPr>
              <a:t>turnover-limiting barriers</a:t>
            </a:r>
          </a:p>
        </p:txBody>
      </p:sp>
      <p:cxnSp>
        <p:nvCxnSpPr>
          <p:cNvPr id="60" name="Straight Arrow Connector 59">
            <a:extLst>
              <a:ext uri="{FF2B5EF4-FFF2-40B4-BE49-F238E27FC236}">
                <a16:creationId xmlns:a16="http://schemas.microsoft.com/office/drawing/2014/main" id="{8D6F583C-25FD-4C79-B880-56829A5CC180}"/>
              </a:ext>
            </a:extLst>
          </p:cNvPr>
          <p:cNvCxnSpPr>
            <a:cxnSpLocks/>
            <a:stCxn id="59" idx="0"/>
          </p:cNvCxnSpPr>
          <p:nvPr/>
        </p:nvCxnSpPr>
        <p:spPr>
          <a:xfrm flipV="1">
            <a:off x="2134867" y="1268399"/>
            <a:ext cx="174693" cy="2297530"/>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BBDD300-4319-40A9-8228-E19B28E48556}"/>
              </a:ext>
            </a:extLst>
          </p:cNvPr>
          <p:cNvCxnSpPr>
            <a:cxnSpLocks/>
            <a:stCxn id="59" idx="0"/>
          </p:cNvCxnSpPr>
          <p:nvPr/>
        </p:nvCxnSpPr>
        <p:spPr>
          <a:xfrm flipV="1">
            <a:off x="2134867" y="1306357"/>
            <a:ext cx="2077329" cy="2259572"/>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03462A-A03A-4302-BDC3-1EF192A02D76}"/>
              </a:ext>
            </a:extLst>
          </p:cNvPr>
          <p:cNvCxnSpPr>
            <a:cxnSpLocks/>
            <a:stCxn id="62" idx="0"/>
          </p:cNvCxnSpPr>
          <p:nvPr/>
        </p:nvCxnSpPr>
        <p:spPr>
          <a:xfrm flipV="1">
            <a:off x="4934798" y="2419351"/>
            <a:ext cx="1235103" cy="1319598"/>
          </a:xfrm>
          <a:prstGeom prst="straightConnector1">
            <a:avLst/>
          </a:prstGeom>
          <a:ln w="12700" cmpd="sng">
            <a:solidFill>
              <a:srgbClr val="339933"/>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AA9552B-E3AE-417E-B9B4-943ACD80D009}"/>
              </a:ext>
            </a:extLst>
          </p:cNvPr>
          <p:cNvCxnSpPr>
            <a:cxnSpLocks/>
          </p:cNvCxnSpPr>
          <p:nvPr/>
        </p:nvCxnSpPr>
        <p:spPr>
          <a:xfrm>
            <a:off x="6169901" y="2336507"/>
            <a:ext cx="0" cy="189999"/>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F614F2E-3A00-4EC9-B00B-8A03C620DA17}"/>
              </a:ext>
            </a:extLst>
          </p:cNvPr>
          <p:cNvCxnSpPr>
            <a:cxnSpLocks/>
          </p:cNvCxnSpPr>
          <p:nvPr/>
        </p:nvCxnSpPr>
        <p:spPr>
          <a:xfrm>
            <a:off x="8107097" y="2371227"/>
            <a:ext cx="0" cy="596503"/>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graphicFrame>
        <p:nvGraphicFramePr>
          <p:cNvPr id="57" name="Object 56">
            <a:extLst>
              <a:ext uri="{FF2B5EF4-FFF2-40B4-BE49-F238E27FC236}">
                <a16:creationId xmlns:a16="http://schemas.microsoft.com/office/drawing/2014/main" id="{DE882E4E-EAFB-40BB-ACC4-FF84D2014C72}"/>
              </a:ext>
            </a:extLst>
          </p:cNvPr>
          <p:cNvGraphicFramePr>
            <a:graphicFrameLocks noChangeAspect="1"/>
          </p:cNvGraphicFramePr>
          <p:nvPr/>
        </p:nvGraphicFramePr>
        <p:xfrm>
          <a:off x="6535738" y="1862138"/>
          <a:ext cx="612775" cy="715962"/>
        </p:xfrm>
        <a:graphic>
          <a:graphicData uri="http://schemas.openxmlformats.org/presentationml/2006/ole">
            <mc:AlternateContent xmlns:mc="http://schemas.openxmlformats.org/markup-compatibility/2006">
              <mc:Choice xmlns:v="urn:schemas-microsoft-com:vml" Requires="v">
                <p:oleObj name="CS ChemDraw Drawing" r:id="rId31" imgW="613544" imgH="715789" progId="ChemDraw.Document.6.0">
                  <p:embed/>
                </p:oleObj>
              </mc:Choice>
              <mc:Fallback>
                <p:oleObj name="CS ChemDraw Drawing" r:id="rId31" imgW="613544" imgH="715789" progId="ChemDraw.Document.6.0">
                  <p:embed/>
                  <p:pic>
                    <p:nvPicPr>
                      <p:cNvPr id="57" name="Object 56">
                        <a:extLst>
                          <a:ext uri="{FF2B5EF4-FFF2-40B4-BE49-F238E27FC236}">
                            <a16:creationId xmlns:a16="http://schemas.microsoft.com/office/drawing/2014/main" id="{DE882E4E-EAFB-40BB-ACC4-FF84D2014C72}"/>
                          </a:ext>
                        </a:extLst>
                      </p:cNvPr>
                      <p:cNvPicPr/>
                      <p:nvPr/>
                    </p:nvPicPr>
                    <p:blipFill>
                      <a:blip r:embed="rId32"/>
                      <a:stretch>
                        <a:fillRect/>
                      </a:stretch>
                    </p:blipFill>
                    <p:spPr>
                      <a:xfrm>
                        <a:off x="6535738" y="1862138"/>
                        <a:ext cx="612775" cy="715962"/>
                      </a:xfrm>
                      <a:prstGeom prst="rect">
                        <a:avLst/>
                      </a:prstGeom>
                    </p:spPr>
                  </p:pic>
                </p:oleObj>
              </mc:Fallback>
            </mc:AlternateContent>
          </a:graphicData>
        </a:graphic>
      </p:graphicFrame>
      <p:cxnSp>
        <p:nvCxnSpPr>
          <p:cNvPr id="71" name="Straight Arrow Connector 70">
            <a:extLst>
              <a:ext uri="{FF2B5EF4-FFF2-40B4-BE49-F238E27FC236}">
                <a16:creationId xmlns:a16="http://schemas.microsoft.com/office/drawing/2014/main" id="{8707078C-35CC-4276-8E5E-FB1F035DDE66}"/>
              </a:ext>
            </a:extLst>
          </p:cNvPr>
          <p:cNvCxnSpPr>
            <a:cxnSpLocks/>
          </p:cNvCxnSpPr>
          <p:nvPr/>
        </p:nvCxnSpPr>
        <p:spPr>
          <a:xfrm flipH="1">
            <a:off x="6813550" y="1499551"/>
            <a:ext cx="65924" cy="36258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0EC93EA-6F94-4E0C-91E4-73141A84FA21}"/>
              </a:ext>
            </a:extLst>
          </p:cNvPr>
          <p:cNvCxnSpPr>
            <a:cxnSpLocks/>
          </p:cNvCxnSpPr>
          <p:nvPr/>
        </p:nvCxnSpPr>
        <p:spPr>
          <a:xfrm flipH="1">
            <a:off x="5596984" y="2336507"/>
            <a:ext cx="484729" cy="57496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5C72B55-903D-F229-2857-42662812D805}"/>
              </a:ext>
            </a:extLst>
          </p:cNvPr>
          <p:cNvSpPr/>
          <p:nvPr/>
        </p:nvSpPr>
        <p:spPr>
          <a:xfrm>
            <a:off x="6449673" y="3260034"/>
            <a:ext cx="2683798" cy="1349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5B4143A-1BCC-9BC7-1811-B70D51095B82}"/>
              </a:ext>
            </a:extLst>
          </p:cNvPr>
          <p:cNvSpPr/>
          <p:nvPr/>
        </p:nvSpPr>
        <p:spPr>
          <a:xfrm flipV="1">
            <a:off x="7240456" y="941427"/>
            <a:ext cx="1847818" cy="2471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8D97C10-FD07-4D46-9D7E-9549EDB5B810}"/>
              </a:ext>
            </a:extLst>
          </p:cNvPr>
          <p:cNvSpPr txBox="1"/>
          <p:nvPr/>
        </p:nvSpPr>
        <p:spPr>
          <a:xfrm>
            <a:off x="6900150" y="2661434"/>
            <a:ext cx="721965" cy="553998"/>
          </a:xfrm>
          <a:prstGeom prst="rect">
            <a:avLst/>
          </a:prstGeom>
          <a:noFill/>
        </p:spPr>
        <p:txBody>
          <a:bodyPr wrap="square" rtlCol="0">
            <a:spAutoFit/>
          </a:bodyPr>
          <a:lstStyle/>
          <a:p>
            <a:r>
              <a:rPr lang="en-US" dirty="0"/>
              <a:t>toward </a:t>
            </a:r>
          </a:p>
          <a:p>
            <a:r>
              <a:rPr lang="en-US" dirty="0"/>
              <a:t>1-octene product</a:t>
            </a:r>
          </a:p>
        </p:txBody>
      </p:sp>
      <p:cxnSp>
        <p:nvCxnSpPr>
          <p:cNvPr id="72" name="Straight Arrow Connector 71">
            <a:extLst>
              <a:ext uri="{FF2B5EF4-FFF2-40B4-BE49-F238E27FC236}">
                <a16:creationId xmlns:a16="http://schemas.microsoft.com/office/drawing/2014/main" id="{BD829516-7C45-44F3-AB9D-A6A9CF4CD55B}"/>
              </a:ext>
            </a:extLst>
          </p:cNvPr>
          <p:cNvCxnSpPr>
            <a:cxnSpLocks/>
          </p:cNvCxnSpPr>
          <p:nvPr/>
        </p:nvCxnSpPr>
        <p:spPr>
          <a:xfrm flipH="1" flipV="1">
            <a:off x="6534767" y="2901366"/>
            <a:ext cx="401047" cy="15743"/>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0911FDD3-1927-11B7-E13A-2509650997E2}"/>
              </a:ext>
            </a:extLst>
          </p:cNvPr>
          <p:cNvSpPr txBox="1"/>
          <p:nvPr/>
        </p:nvSpPr>
        <p:spPr>
          <a:xfrm>
            <a:off x="6906857" y="1930544"/>
            <a:ext cx="1687652" cy="523220"/>
          </a:xfrm>
          <a:prstGeom prst="rect">
            <a:avLst/>
          </a:prstGeom>
          <a:noFill/>
        </p:spPr>
        <p:txBody>
          <a:bodyPr wrap="square" rtlCol="0">
            <a:spAutoFit/>
          </a:bodyPr>
          <a:lstStyle/>
          <a:p>
            <a:r>
              <a:rPr lang="en-US" sz="1400" dirty="0">
                <a:solidFill>
                  <a:schemeClr val="accent1"/>
                </a:solidFill>
              </a:rPr>
              <a:t>ethylene ligand assists BHT</a:t>
            </a:r>
          </a:p>
        </p:txBody>
      </p:sp>
      <p:sp>
        <p:nvSpPr>
          <p:cNvPr id="50" name="Rectangle 49">
            <a:extLst>
              <a:ext uri="{FF2B5EF4-FFF2-40B4-BE49-F238E27FC236}">
                <a16:creationId xmlns:a16="http://schemas.microsoft.com/office/drawing/2014/main" id="{03725EE7-8915-205E-8F1E-C2C3C0FD3EDD}"/>
              </a:ext>
            </a:extLst>
          </p:cNvPr>
          <p:cNvSpPr/>
          <p:nvPr/>
        </p:nvSpPr>
        <p:spPr>
          <a:xfrm>
            <a:off x="1269960" y="616585"/>
            <a:ext cx="3360196" cy="348131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413CA1E-4148-4897-B143-04E4C8632E78}"/>
              </a:ext>
            </a:extLst>
          </p:cNvPr>
          <p:cNvSpPr txBox="1"/>
          <p:nvPr/>
        </p:nvSpPr>
        <p:spPr>
          <a:xfrm>
            <a:off x="3595338" y="3738949"/>
            <a:ext cx="2678920" cy="553998"/>
          </a:xfrm>
          <a:prstGeom prst="rect">
            <a:avLst/>
          </a:prstGeom>
          <a:solidFill>
            <a:srgbClr val="008000">
              <a:alpha val="80000"/>
            </a:srgbClr>
          </a:solidFill>
        </p:spPr>
        <p:txBody>
          <a:bodyPr wrap="square" rtlCol="0">
            <a:spAutoFit/>
          </a:bodyPr>
          <a:lstStyle/>
          <a:p>
            <a:r>
              <a:rPr lang="en-US" u="sng" dirty="0">
                <a:solidFill>
                  <a:schemeClr val="bg1"/>
                </a:solidFill>
              </a:rPr>
              <a:t>product-determining barrier</a:t>
            </a:r>
          </a:p>
          <a:p>
            <a:endParaRPr lang="en-US" u="sng" dirty="0">
              <a:solidFill>
                <a:schemeClr val="bg1"/>
              </a:solidFill>
            </a:endParaRPr>
          </a:p>
          <a:p>
            <a:r>
              <a:rPr lang="el-GR" dirty="0">
                <a:solidFill>
                  <a:schemeClr val="bg1"/>
                </a:solidFill>
              </a:rPr>
              <a:t>ΔΔ</a:t>
            </a:r>
            <a:r>
              <a:rPr lang="en-US" dirty="0">
                <a:solidFill>
                  <a:schemeClr val="bg1"/>
                </a:solidFill>
              </a:rPr>
              <a:t>G(1-hexene/1-octene) = 3.1 – 0.6 = 2.5</a:t>
            </a:r>
          </a:p>
        </p:txBody>
      </p:sp>
    </p:spTree>
    <p:extLst>
      <p:ext uri="{BB962C8B-B14F-4D97-AF65-F5344CB8AC3E}">
        <p14:creationId xmlns:p14="http://schemas.microsoft.com/office/powerpoint/2010/main" val="162337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06ED2A9F-BE9D-429D-89C4-F6B059B2C1F3}"/>
              </a:ext>
            </a:extLst>
          </p:cNvPr>
          <p:cNvGraphicFramePr>
            <a:graphicFrameLocks/>
          </p:cNvGraphicFramePr>
          <p:nvPr/>
        </p:nvGraphicFramePr>
        <p:xfrm>
          <a:off x="288143" y="812987"/>
          <a:ext cx="8567714"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err="1"/>
              <a:t>PhX</a:t>
            </a:r>
            <a:r>
              <a:rPr lang="en-US" dirty="0"/>
              <a:t> does not bind to resting state</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50432" y="2684277"/>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50432" y="2684277"/>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1711712" y="934454"/>
          <a:ext cx="385763" cy="596900"/>
        </p:xfrm>
        <a:graphic>
          <a:graphicData uri="http://schemas.openxmlformats.org/presentationml/2006/ole">
            <mc:AlternateContent xmlns:mc="http://schemas.openxmlformats.org/markup-compatibility/2006">
              <mc:Choice xmlns:v="urn:schemas-microsoft-com:vml" Requires="v">
                <p:oleObj name="CS ChemDraw Drawing" r:id="rId5" imgW="385124" imgH="597148" progId="ChemDraw.Document.6.0">
                  <p:embed/>
                </p:oleObj>
              </mc:Choice>
              <mc:Fallback>
                <p:oleObj name="CS ChemDraw Drawing" r:id="rId5" imgW="385124"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1711712" y="934454"/>
                        <a:ext cx="385763"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1582" y="1204438"/>
            <a:ext cx="502944" cy="136731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38531" y="1204438"/>
            <a:ext cx="450719" cy="6396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39942" y="1270000"/>
            <a:ext cx="477958" cy="42727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667232" y="1268399"/>
            <a:ext cx="498368" cy="42887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75903" y="61658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75903" y="61658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075138" y="165931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075138" y="165931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791141" y="644957"/>
          <a:ext cx="473075" cy="630237"/>
        </p:xfrm>
        <a:graphic>
          <a:graphicData uri="http://schemas.openxmlformats.org/presentationml/2006/ole">
            <mc:AlternateContent xmlns:mc="http://schemas.openxmlformats.org/markup-compatibility/2006">
              <mc:Choice xmlns:v="urn:schemas-microsoft-com:vml" Requires="v">
                <p:oleObj name="CS ChemDraw Drawing" r:id="rId11" imgW="473336" imgH="630482" progId="ChemDraw.Document.6.0">
                  <p:embed/>
                </p:oleObj>
              </mc:Choice>
              <mc:Fallback>
                <p:oleObj name="CS ChemDraw Drawing" r:id="rId11" imgW="473336"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791141" y="644957"/>
                        <a:ext cx="473075" cy="630237"/>
                      </a:xfrm>
                      <a:prstGeom prst="rect">
                        <a:avLst/>
                      </a:prstGeom>
                    </p:spPr>
                  </p:pic>
                </p:oleObj>
              </mc:Fallback>
            </mc:AlternateContent>
          </a:graphicData>
        </a:graphic>
      </p:graphicFrame>
      <p:cxnSp>
        <p:nvCxnSpPr>
          <p:cNvPr id="32" name="Straight Connector 31">
            <a:extLst>
              <a:ext uri="{FF2B5EF4-FFF2-40B4-BE49-F238E27FC236}">
                <a16:creationId xmlns:a16="http://schemas.microsoft.com/office/drawing/2014/main" id="{D81C62AE-F467-44E5-96B1-7B7E1CFA356A}"/>
              </a:ext>
            </a:extLst>
          </p:cNvPr>
          <p:cNvCxnSpPr>
            <a:cxnSpLocks/>
          </p:cNvCxnSpPr>
          <p:nvPr/>
        </p:nvCxnSpPr>
        <p:spPr>
          <a:xfrm>
            <a:off x="4325389" y="1232904"/>
            <a:ext cx="460995" cy="135176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1EA66D-0E3C-48B7-8570-154B54C8F3A0}"/>
              </a:ext>
            </a:extLst>
          </p:cNvPr>
          <p:cNvCxnSpPr>
            <a:cxnSpLocks/>
          </p:cNvCxnSpPr>
          <p:nvPr/>
        </p:nvCxnSpPr>
        <p:spPr>
          <a:xfrm flipH="1">
            <a:off x="4962865" y="2088758"/>
            <a:ext cx="1142543" cy="48299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62866" y="2590801"/>
            <a:ext cx="477864" cy="32067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596984" y="2526506"/>
            <a:ext cx="484729" cy="38497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09579" y="2697554"/>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09579" y="2697554"/>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5932288" y="1269999"/>
          <a:ext cx="460375" cy="715963"/>
        </p:xfrm>
        <a:graphic>
          <a:graphicData uri="http://schemas.openxmlformats.org/presentationml/2006/ole">
            <mc:AlternateContent xmlns:mc="http://schemas.openxmlformats.org/markup-compatibility/2006">
              <mc:Choice xmlns:v="urn:schemas-microsoft-com:vml" Requires="v">
                <p:oleObj name="CS ChemDraw Drawing" r:id="rId15" imgW="461144" imgH="715789" progId="ChemDraw.Document.6.0">
                  <p:embed/>
                </p:oleObj>
              </mc:Choice>
              <mc:Fallback>
                <p:oleObj name="CS ChemDraw Drawing" r:id="rId15" imgW="461144"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5932288" y="1269999"/>
                        <a:ext cx="460375" cy="715963"/>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5957400" y="2592201"/>
          <a:ext cx="546100" cy="762000"/>
        </p:xfrm>
        <a:graphic>
          <a:graphicData uri="http://schemas.openxmlformats.org/presentationml/2006/ole">
            <mc:AlternateContent xmlns:mc="http://schemas.openxmlformats.org/markup-compatibility/2006">
              <mc:Choice xmlns:v="urn:schemas-microsoft-com:vml" Requires="v">
                <p:oleObj name="CS ChemDraw Drawing" r:id="rId17" imgW="546488" imgH="761668" progId="ChemDraw.Document.6.0">
                  <p:embed/>
                </p:oleObj>
              </mc:Choice>
              <mc:Fallback>
                <p:oleObj name="CS ChemDraw Drawing" r:id="rId17" imgW="546488" imgH="761668"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5957400" y="2592201"/>
                        <a:ext cx="546100"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66032" y="3036137"/>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66032" y="3036137"/>
                        <a:ext cx="563563" cy="715963"/>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60202" y="349557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60202" y="349557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62364"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62364"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7553094" y="2371227"/>
            <a:ext cx="476956" cy="134968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889989" y="3394118"/>
            <a:ext cx="489179" cy="35798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FDB6E45-C5F6-4C42-8D0D-FFB58EA1E0B5}"/>
              </a:ext>
            </a:extLst>
          </p:cNvPr>
          <p:cNvCxnSpPr>
            <a:cxnSpLocks/>
          </p:cNvCxnSpPr>
          <p:nvPr/>
        </p:nvCxnSpPr>
        <p:spPr>
          <a:xfrm flipV="1">
            <a:off x="6889989" y="3002820"/>
            <a:ext cx="1100604" cy="39129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770886" y="1468144"/>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770886" y="1468144"/>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26254" y="378042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26254" y="378042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a:stCxn id="68" idx="2"/>
          </p:cNvCxnSpPr>
          <p:nvPr/>
        </p:nvCxnSpPr>
        <p:spPr>
          <a:xfrm flipH="1">
            <a:off x="6460202" y="1499551"/>
            <a:ext cx="419272" cy="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6518491" y="945553"/>
            <a:ext cx="721965" cy="553998"/>
          </a:xfrm>
          <a:prstGeom prst="rect">
            <a:avLst/>
          </a:prstGeom>
          <a:noFill/>
        </p:spPr>
        <p:txBody>
          <a:bodyPr wrap="square" rtlCol="0">
            <a:spAutoFit/>
          </a:bodyPr>
          <a:lstStyle/>
          <a:p>
            <a:r>
              <a:rPr lang="en-US" dirty="0"/>
              <a:t>toward </a:t>
            </a:r>
          </a:p>
          <a:p>
            <a:r>
              <a:rPr lang="en-US" dirty="0"/>
              <a:t>1-hexene product</a:t>
            </a:r>
          </a:p>
        </p:txBody>
      </p:sp>
      <p:cxnSp>
        <p:nvCxnSpPr>
          <p:cNvPr id="79" name="Straight Arrow Connector 78">
            <a:extLst>
              <a:ext uri="{FF2B5EF4-FFF2-40B4-BE49-F238E27FC236}">
                <a16:creationId xmlns:a16="http://schemas.microsoft.com/office/drawing/2014/main" id="{50D8D71C-9B3A-4170-A8B6-62C5618C3748}"/>
              </a:ext>
            </a:extLst>
          </p:cNvPr>
          <p:cNvCxnSpPr>
            <a:cxnSpLocks/>
            <a:stCxn id="80" idx="2"/>
          </p:cNvCxnSpPr>
          <p:nvPr/>
        </p:nvCxnSpPr>
        <p:spPr>
          <a:xfrm flipH="1">
            <a:off x="8443812" y="1681549"/>
            <a:ext cx="283479" cy="96451"/>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92071CD8-EC7C-4AC5-8C12-7682C91111F9}"/>
              </a:ext>
            </a:extLst>
          </p:cNvPr>
          <p:cNvSpPr txBox="1"/>
          <p:nvPr/>
        </p:nvSpPr>
        <p:spPr>
          <a:xfrm>
            <a:off x="8366308" y="1127551"/>
            <a:ext cx="721965" cy="553998"/>
          </a:xfrm>
          <a:prstGeom prst="rect">
            <a:avLst/>
          </a:prstGeom>
          <a:noFill/>
        </p:spPr>
        <p:txBody>
          <a:bodyPr wrap="square" rtlCol="0">
            <a:spAutoFit/>
          </a:bodyPr>
          <a:lstStyle/>
          <a:p>
            <a:r>
              <a:rPr lang="en-US" dirty="0"/>
              <a:t>toward </a:t>
            </a:r>
          </a:p>
          <a:p>
            <a:r>
              <a:rPr lang="en-US" dirty="0"/>
              <a:t>C</a:t>
            </a:r>
            <a:r>
              <a:rPr lang="en-US" baseline="-25000" dirty="0"/>
              <a:t>10+</a:t>
            </a:r>
            <a:r>
              <a:rPr lang="en-US" dirty="0"/>
              <a:t> products</a:t>
            </a:r>
          </a:p>
        </p:txBody>
      </p:sp>
      <p:graphicFrame>
        <p:nvGraphicFramePr>
          <p:cNvPr id="49" name="Object 48">
            <a:extLst>
              <a:ext uri="{FF2B5EF4-FFF2-40B4-BE49-F238E27FC236}">
                <a16:creationId xmlns:a16="http://schemas.microsoft.com/office/drawing/2014/main" id="{B454A344-B7AC-4DF5-896E-3A26FCF46FAD}"/>
              </a:ext>
            </a:extLst>
          </p:cNvPr>
          <p:cNvGraphicFramePr>
            <a:graphicFrameLocks noChangeAspect="1"/>
          </p:cNvGraphicFramePr>
          <p:nvPr/>
        </p:nvGraphicFramePr>
        <p:xfrm>
          <a:off x="6872288" y="214313"/>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49" name="Object 48">
                        <a:extLst>
                          <a:ext uri="{FF2B5EF4-FFF2-40B4-BE49-F238E27FC236}">
                            <a16:creationId xmlns:a16="http://schemas.microsoft.com/office/drawing/2014/main" id="{B454A344-B7AC-4DF5-896E-3A26FCF46FAD}"/>
                          </a:ext>
                        </a:extLst>
                      </p:cNvPr>
                      <p:cNvPicPr/>
                      <p:nvPr/>
                    </p:nvPicPr>
                    <p:blipFill>
                      <a:blip r:embed="rId30"/>
                      <a:stretch>
                        <a:fillRect/>
                      </a:stretch>
                    </p:blipFill>
                    <p:spPr>
                      <a:xfrm>
                        <a:off x="6872288" y="214313"/>
                        <a:ext cx="1636712" cy="469900"/>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A2C3FCAB-1BF2-4E4A-A847-CBCE9994091E}"/>
              </a:ext>
            </a:extLst>
          </p:cNvPr>
          <p:cNvSpPr txBox="1"/>
          <p:nvPr/>
        </p:nvSpPr>
        <p:spPr>
          <a:xfrm>
            <a:off x="1305002" y="3565929"/>
            <a:ext cx="1659729" cy="246221"/>
          </a:xfrm>
          <a:prstGeom prst="rect">
            <a:avLst/>
          </a:prstGeom>
          <a:solidFill>
            <a:srgbClr val="000099">
              <a:alpha val="80000"/>
            </a:srgbClr>
          </a:solidFill>
        </p:spPr>
        <p:txBody>
          <a:bodyPr wrap="square" rtlCol="0">
            <a:spAutoFit/>
          </a:bodyPr>
          <a:lstStyle/>
          <a:p>
            <a:r>
              <a:rPr lang="en-US" u="sng" dirty="0">
                <a:solidFill>
                  <a:schemeClr val="bg1"/>
                </a:solidFill>
              </a:rPr>
              <a:t>turnover-limiting barriers</a:t>
            </a:r>
          </a:p>
        </p:txBody>
      </p:sp>
      <p:cxnSp>
        <p:nvCxnSpPr>
          <p:cNvPr id="60" name="Straight Arrow Connector 59">
            <a:extLst>
              <a:ext uri="{FF2B5EF4-FFF2-40B4-BE49-F238E27FC236}">
                <a16:creationId xmlns:a16="http://schemas.microsoft.com/office/drawing/2014/main" id="{8D6F583C-25FD-4C79-B880-56829A5CC180}"/>
              </a:ext>
            </a:extLst>
          </p:cNvPr>
          <p:cNvCxnSpPr>
            <a:cxnSpLocks/>
            <a:stCxn id="59" idx="0"/>
          </p:cNvCxnSpPr>
          <p:nvPr/>
        </p:nvCxnSpPr>
        <p:spPr>
          <a:xfrm flipV="1">
            <a:off x="2134867" y="1268399"/>
            <a:ext cx="174693" cy="2297530"/>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BBDD300-4319-40A9-8228-E19B28E48556}"/>
              </a:ext>
            </a:extLst>
          </p:cNvPr>
          <p:cNvCxnSpPr>
            <a:cxnSpLocks/>
            <a:stCxn id="59" idx="0"/>
          </p:cNvCxnSpPr>
          <p:nvPr/>
        </p:nvCxnSpPr>
        <p:spPr>
          <a:xfrm flipV="1">
            <a:off x="2134867" y="1306357"/>
            <a:ext cx="2077329" cy="2259572"/>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F614F2E-3A00-4EC9-B00B-8A03C620DA17}"/>
              </a:ext>
            </a:extLst>
          </p:cNvPr>
          <p:cNvCxnSpPr>
            <a:cxnSpLocks/>
          </p:cNvCxnSpPr>
          <p:nvPr/>
        </p:nvCxnSpPr>
        <p:spPr>
          <a:xfrm>
            <a:off x="8107097" y="2371227"/>
            <a:ext cx="0" cy="596503"/>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graphicFrame>
        <p:nvGraphicFramePr>
          <p:cNvPr id="57" name="Object 56">
            <a:extLst>
              <a:ext uri="{FF2B5EF4-FFF2-40B4-BE49-F238E27FC236}">
                <a16:creationId xmlns:a16="http://schemas.microsoft.com/office/drawing/2014/main" id="{DE882E4E-EAFB-40BB-ACC4-FF84D2014C72}"/>
              </a:ext>
            </a:extLst>
          </p:cNvPr>
          <p:cNvGraphicFramePr>
            <a:graphicFrameLocks noChangeAspect="1"/>
          </p:cNvGraphicFramePr>
          <p:nvPr/>
        </p:nvGraphicFramePr>
        <p:xfrm>
          <a:off x="6535738" y="1862138"/>
          <a:ext cx="612775" cy="715962"/>
        </p:xfrm>
        <a:graphic>
          <a:graphicData uri="http://schemas.openxmlformats.org/presentationml/2006/ole">
            <mc:AlternateContent xmlns:mc="http://schemas.openxmlformats.org/markup-compatibility/2006">
              <mc:Choice xmlns:v="urn:schemas-microsoft-com:vml" Requires="v">
                <p:oleObj name="CS ChemDraw Drawing" r:id="rId31" imgW="613544" imgH="715789" progId="ChemDraw.Document.6.0">
                  <p:embed/>
                </p:oleObj>
              </mc:Choice>
              <mc:Fallback>
                <p:oleObj name="CS ChemDraw Drawing" r:id="rId31" imgW="613544" imgH="715789" progId="ChemDraw.Document.6.0">
                  <p:embed/>
                  <p:pic>
                    <p:nvPicPr>
                      <p:cNvPr id="57" name="Object 56">
                        <a:extLst>
                          <a:ext uri="{FF2B5EF4-FFF2-40B4-BE49-F238E27FC236}">
                            <a16:creationId xmlns:a16="http://schemas.microsoft.com/office/drawing/2014/main" id="{DE882E4E-EAFB-40BB-ACC4-FF84D2014C72}"/>
                          </a:ext>
                        </a:extLst>
                      </p:cNvPr>
                      <p:cNvPicPr/>
                      <p:nvPr/>
                    </p:nvPicPr>
                    <p:blipFill>
                      <a:blip r:embed="rId32"/>
                      <a:stretch>
                        <a:fillRect/>
                      </a:stretch>
                    </p:blipFill>
                    <p:spPr>
                      <a:xfrm>
                        <a:off x="6535738" y="1862138"/>
                        <a:ext cx="612775" cy="715962"/>
                      </a:xfrm>
                      <a:prstGeom prst="rect">
                        <a:avLst/>
                      </a:prstGeom>
                    </p:spPr>
                  </p:pic>
                </p:oleObj>
              </mc:Fallback>
            </mc:AlternateContent>
          </a:graphicData>
        </a:graphic>
      </p:graphicFrame>
      <p:cxnSp>
        <p:nvCxnSpPr>
          <p:cNvPr id="71" name="Straight Arrow Connector 70">
            <a:extLst>
              <a:ext uri="{FF2B5EF4-FFF2-40B4-BE49-F238E27FC236}">
                <a16:creationId xmlns:a16="http://schemas.microsoft.com/office/drawing/2014/main" id="{8707078C-35CC-4276-8E5E-FB1F035DDE66}"/>
              </a:ext>
            </a:extLst>
          </p:cNvPr>
          <p:cNvCxnSpPr>
            <a:cxnSpLocks/>
          </p:cNvCxnSpPr>
          <p:nvPr/>
        </p:nvCxnSpPr>
        <p:spPr>
          <a:xfrm flipH="1">
            <a:off x="6813550" y="1499551"/>
            <a:ext cx="65924" cy="36258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0EC93EA-6F94-4E0C-91E4-73141A84FA21}"/>
              </a:ext>
            </a:extLst>
          </p:cNvPr>
          <p:cNvCxnSpPr>
            <a:cxnSpLocks/>
          </p:cNvCxnSpPr>
          <p:nvPr/>
        </p:nvCxnSpPr>
        <p:spPr>
          <a:xfrm flipH="1">
            <a:off x="5596984" y="2336507"/>
            <a:ext cx="484729" cy="57496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5C72B55-903D-F229-2857-42662812D805}"/>
              </a:ext>
            </a:extLst>
          </p:cNvPr>
          <p:cNvSpPr/>
          <p:nvPr/>
        </p:nvSpPr>
        <p:spPr>
          <a:xfrm>
            <a:off x="6449673" y="3260034"/>
            <a:ext cx="2683798" cy="1349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5B4143A-1BCC-9BC7-1811-B70D51095B82}"/>
              </a:ext>
            </a:extLst>
          </p:cNvPr>
          <p:cNvSpPr/>
          <p:nvPr/>
        </p:nvSpPr>
        <p:spPr>
          <a:xfrm flipV="1">
            <a:off x="7240456" y="941427"/>
            <a:ext cx="1847818" cy="2471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8D97C10-FD07-4D46-9D7E-9549EDB5B810}"/>
              </a:ext>
            </a:extLst>
          </p:cNvPr>
          <p:cNvSpPr txBox="1"/>
          <p:nvPr/>
        </p:nvSpPr>
        <p:spPr>
          <a:xfrm>
            <a:off x="6900150" y="2661434"/>
            <a:ext cx="721965" cy="553998"/>
          </a:xfrm>
          <a:prstGeom prst="rect">
            <a:avLst/>
          </a:prstGeom>
          <a:noFill/>
        </p:spPr>
        <p:txBody>
          <a:bodyPr wrap="square" rtlCol="0">
            <a:spAutoFit/>
          </a:bodyPr>
          <a:lstStyle/>
          <a:p>
            <a:r>
              <a:rPr lang="en-US" dirty="0"/>
              <a:t>toward </a:t>
            </a:r>
          </a:p>
          <a:p>
            <a:r>
              <a:rPr lang="en-US" dirty="0"/>
              <a:t>1-octene product</a:t>
            </a:r>
          </a:p>
        </p:txBody>
      </p:sp>
      <p:cxnSp>
        <p:nvCxnSpPr>
          <p:cNvPr id="72" name="Straight Arrow Connector 71">
            <a:extLst>
              <a:ext uri="{FF2B5EF4-FFF2-40B4-BE49-F238E27FC236}">
                <a16:creationId xmlns:a16="http://schemas.microsoft.com/office/drawing/2014/main" id="{BD829516-7C45-44F3-AB9D-A6A9CF4CD55B}"/>
              </a:ext>
            </a:extLst>
          </p:cNvPr>
          <p:cNvCxnSpPr>
            <a:cxnSpLocks/>
          </p:cNvCxnSpPr>
          <p:nvPr/>
        </p:nvCxnSpPr>
        <p:spPr>
          <a:xfrm flipH="1" flipV="1">
            <a:off x="6534767" y="2901366"/>
            <a:ext cx="401047" cy="15743"/>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03725EE7-8915-205E-8F1E-C2C3C0FD3EDD}"/>
              </a:ext>
            </a:extLst>
          </p:cNvPr>
          <p:cNvSpPr/>
          <p:nvPr/>
        </p:nvSpPr>
        <p:spPr>
          <a:xfrm>
            <a:off x="1269960" y="616585"/>
            <a:ext cx="3360196" cy="348131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B6491F1-B240-51B7-6CE9-7E2EC315F35F}"/>
              </a:ext>
            </a:extLst>
          </p:cNvPr>
          <p:cNvSpPr/>
          <p:nvPr/>
        </p:nvSpPr>
        <p:spPr>
          <a:xfrm>
            <a:off x="4585480" y="720378"/>
            <a:ext cx="680551" cy="348131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A856995-9457-6A65-A7DE-55EBCFE6A013}"/>
              </a:ext>
            </a:extLst>
          </p:cNvPr>
          <p:cNvSpPr/>
          <p:nvPr/>
        </p:nvSpPr>
        <p:spPr>
          <a:xfrm>
            <a:off x="5912235" y="843222"/>
            <a:ext cx="1855367" cy="2908878"/>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DB85B769-96E4-696A-657B-2EB1D2EDE38C}"/>
              </a:ext>
            </a:extLst>
          </p:cNvPr>
          <p:cNvGraphicFramePr>
            <a:graphicFrameLocks noChangeAspect="1"/>
          </p:cNvGraphicFramePr>
          <p:nvPr>
            <p:extLst>
              <p:ext uri="{D42A27DB-BD31-4B8C-83A1-F6EECF244321}">
                <p14:modId xmlns:p14="http://schemas.microsoft.com/office/powerpoint/2010/main" val="102275164"/>
              </p:ext>
            </p:extLst>
          </p:nvPr>
        </p:nvGraphicFramePr>
        <p:xfrm>
          <a:off x="5393531" y="3001732"/>
          <a:ext cx="2297113" cy="987425"/>
        </p:xfrm>
        <a:graphic>
          <a:graphicData uri="http://schemas.openxmlformats.org/presentationml/2006/ole">
            <mc:AlternateContent xmlns:mc="http://schemas.openxmlformats.org/markup-compatibility/2006">
              <mc:Choice xmlns:v="urn:schemas-microsoft-com:vml" Requires="v">
                <p:oleObj name="CS ChemDraw Drawing" r:id="rId33" imgW="2297475" imgH="987122" progId="ChemDraw.Document.6.0">
                  <p:embed/>
                </p:oleObj>
              </mc:Choice>
              <mc:Fallback>
                <p:oleObj name="CS ChemDraw Drawing" r:id="rId33" imgW="2297475" imgH="987122" progId="ChemDraw.Document.6.0">
                  <p:embed/>
                  <p:pic>
                    <p:nvPicPr>
                      <p:cNvPr id="0" name=""/>
                      <p:cNvPicPr/>
                      <p:nvPr/>
                    </p:nvPicPr>
                    <p:blipFill>
                      <a:blip r:embed="rId34"/>
                      <a:stretch>
                        <a:fillRect/>
                      </a:stretch>
                    </p:blipFill>
                    <p:spPr>
                      <a:xfrm>
                        <a:off x="5393531" y="3001732"/>
                        <a:ext cx="2297113" cy="987425"/>
                      </a:xfrm>
                      <a:prstGeom prst="rect">
                        <a:avLst/>
                      </a:prstGeom>
                    </p:spPr>
                  </p:pic>
                </p:oleObj>
              </mc:Fallback>
            </mc:AlternateContent>
          </a:graphicData>
        </a:graphic>
      </p:graphicFrame>
    </p:spTree>
    <p:extLst>
      <p:ext uri="{BB962C8B-B14F-4D97-AF65-F5344CB8AC3E}">
        <p14:creationId xmlns:p14="http://schemas.microsoft.com/office/powerpoint/2010/main" val="411977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1FFB4E-22CF-4A64-A666-EDCCDE9C3905}"/>
              </a:ext>
            </a:extLst>
          </p:cNvPr>
          <p:cNvSpPr/>
          <p:nvPr/>
        </p:nvSpPr>
        <p:spPr>
          <a:xfrm>
            <a:off x="177174" y="633383"/>
            <a:ext cx="3120923" cy="300488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l-GR" b="1" dirty="0">
                <a:solidFill>
                  <a:schemeClr val="tx1">
                    <a:lumMod val="50000"/>
                  </a:schemeClr>
                </a:solidFill>
              </a:rPr>
              <a:t>Β</a:t>
            </a:r>
            <a:r>
              <a:rPr lang="en-US" b="1" dirty="0">
                <a:solidFill>
                  <a:schemeClr val="tx1">
                    <a:lumMod val="50000"/>
                  </a:schemeClr>
                </a:solidFill>
              </a:rPr>
              <a:t>-hydride transfer TS</a:t>
            </a:r>
          </a:p>
          <a:p>
            <a:pPr algn="ctr"/>
            <a:r>
              <a:rPr lang="en-US" b="1" dirty="0">
                <a:solidFill>
                  <a:schemeClr val="tx1">
                    <a:lumMod val="50000"/>
                  </a:schemeClr>
                </a:solidFill>
              </a:rPr>
              <a:t>(toward 1-hexene)</a:t>
            </a:r>
          </a:p>
          <a:p>
            <a:pPr algn="ctr"/>
            <a:endParaRPr lang="en-US" b="1" dirty="0">
              <a:solidFill>
                <a:schemeClr val="tx1">
                  <a:lumMod val="50000"/>
                </a:schemeClr>
              </a:solidFill>
            </a:endParaRP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3" name="Title 2">
            <a:extLst>
              <a:ext uri="{FF2B5EF4-FFF2-40B4-BE49-F238E27FC236}">
                <a16:creationId xmlns:a16="http://schemas.microsoft.com/office/drawing/2014/main" id="{07F79D98-2981-44AB-8C8F-AF5865DCC4A7}"/>
              </a:ext>
            </a:extLst>
          </p:cNvPr>
          <p:cNvSpPr>
            <a:spLocks noGrp="1"/>
          </p:cNvSpPr>
          <p:nvPr>
            <p:ph type="title"/>
          </p:nvPr>
        </p:nvSpPr>
        <p:spPr/>
        <p:txBody>
          <a:bodyPr/>
          <a:lstStyle/>
          <a:p>
            <a:r>
              <a:rPr lang="en-US" dirty="0"/>
              <a:t>inner-sphere effect of </a:t>
            </a:r>
            <a:r>
              <a:rPr lang="en-US" dirty="0" err="1"/>
              <a:t>PhX</a:t>
            </a:r>
            <a:r>
              <a:rPr lang="en-US" dirty="0"/>
              <a:t> on 1-C</a:t>
            </a:r>
            <a:r>
              <a:rPr lang="en-US" baseline="-25000" dirty="0"/>
              <a:t>8</a:t>
            </a:r>
            <a:r>
              <a:rPr lang="en-US" dirty="0"/>
              <a:t>/1-C</a:t>
            </a:r>
            <a:r>
              <a:rPr lang="en-US" baseline="-25000" dirty="0"/>
              <a:t>6</a:t>
            </a:r>
            <a:r>
              <a:rPr lang="en-US" dirty="0"/>
              <a:t> selectivity</a:t>
            </a:r>
          </a:p>
        </p:txBody>
      </p:sp>
      <p:sp>
        <p:nvSpPr>
          <p:cNvPr id="8" name="TextBox 7">
            <a:extLst>
              <a:ext uri="{FF2B5EF4-FFF2-40B4-BE49-F238E27FC236}">
                <a16:creationId xmlns:a16="http://schemas.microsoft.com/office/drawing/2014/main" id="{7AABEB58-1943-4697-A143-F6101F338E6F}"/>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sp>
        <p:nvSpPr>
          <p:cNvPr id="9" name="TextBox 8">
            <a:extLst>
              <a:ext uri="{FF2B5EF4-FFF2-40B4-BE49-F238E27FC236}">
                <a16:creationId xmlns:a16="http://schemas.microsoft.com/office/drawing/2014/main" id="{38A4AFB5-AC7F-4CC7-AE46-AAD82B921FDD}"/>
              </a:ext>
            </a:extLst>
          </p:cNvPr>
          <p:cNvSpPr txBox="1"/>
          <p:nvPr/>
        </p:nvSpPr>
        <p:spPr>
          <a:xfrm>
            <a:off x="627401" y="4671463"/>
            <a:ext cx="960519" cy="246221"/>
          </a:xfrm>
          <a:prstGeom prst="rect">
            <a:avLst/>
          </a:prstGeom>
          <a:noFill/>
        </p:spPr>
        <p:txBody>
          <a:bodyPr wrap="none" rtlCol="0">
            <a:spAutoFit/>
          </a:bodyPr>
          <a:lstStyle/>
          <a:p>
            <a:r>
              <a:rPr lang="el-GR" dirty="0">
                <a:solidFill>
                  <a:schemeClr val="tx1">
                    <a:lumMod val="50000"/>
                  </a:schemeClr>
                </a:solidFill>
              </a:rPr>
              <a:t>Δ</a:t>
            </a:r>
            <a:r>
              <a:rPr lang="en-US" dirty="0">
                <a:solidFill>
                  <a:schemeClr val="tx1">
                    <a:lumMod val="50000"/>
                  </a:schemeClr>
                </a:solidFill>
              </a:rPr>
              <a:t>G (kcal/mol)</a:t>
            </a:r>
          </a:p>
        </p:txBody>
      </p:sp>
      <p:sp>
        <p:nvSpPr>
          <p:cNvPr id="10" name="TextBox 9">
            <a:extLst>
              <a:ext uri="{FF2B5EF4-FFF2-40B4-BE49-F238E27FC236}">
                <a16:creationId xmlns:a16="http://schemas.microsoft.com/office/drawing/2014/main" id="{3ECCCFC3-DA84-448B-9C6D-17D4C90D436F}"/>
              </a:ext>
            </a:extLst>
          </p:cNvPr>
          <p:cNvSpPr txBox="1"/>
          <p:nvPr/>
        </p:nvSpPr>
        <p:spPr>
          <a:xfrm>
            <a:off x="95250" y="3620682"/>
            <a:ext cx="9048750" cy="1015663"/>
          </a:xfrm>
          <a:prstGeom prst="rect">
            <a:avLst/>
          </a:prstGeom>
          <a:noFill/>
        </p:spPr>
        <p:txBody>
          <a:bodyPr wrap="square" rtlCol="0">
            <a:spAutoFit/>
          </a:bodyPr>
          <a:lstStyle/>
          <a:p>
            <a:pPr algn="l"/>
            <a:r>
              <a:rPr lang="en-US" sz="1200" dirty="0"/>
              <a:t>Correctly predicts that </a:t>
            </a:r>
            <a:r>
              <a:rPr lang="en-US" sz="1200" dirty="0" err="1"/>
              <a:t>PhCl</a:t>
            </a:r>
            <a:r>
              <a:rPr lang="en-US" sz="1200" dirty="0"/>
              <a:t> solvent lowers 1-C</a:t>
            </a:r>
            <a:r>
              <a:rPr lang="en-US" sz="1200" baseline="-25000" dirty="0"/>
              <a:t>8</a:t>
            </a:r>
            <a:r>
              <a:rPr lang="en-US" sz="1200" dirty="0"/>
              <a:t>/1-C</a:t>
            </a:r>
            <a:r>
              <a:rPr lang="en-US" sz="1200" baseline="-25000" dirty="0"/>
              <a:t>6</a:t>
            </a:r>
            <a:endParaRPr lang="en-US" sz="1200" dirty="0"/>
          </a:p>
          <a:p>
            <a:pPr algn="l"/>
            <a:endParaRPr lang="en-US" sz="1200" dirty="0"/>
          </a:p>
          <a:p>
            <a:pPr algn="l"/>
            <a:r>
              <a:rPr lang="en-US" sz="1200" dirty="0"/>
              <a:t>Correctly predicts that </a:t>
            </a:r>
            <a:r>
              <a:rPr lang="en-US" sz="1200" dirty="0" err="1"/>
              <a:t>PhF</a:t>
            </a:r>
            <a:r>
              <a:rPr lang="en-US" sz="1200" dirty="0"/>
              <a:t> solvent retains 1-C</a:t>
            </a:r>
            <a:r>
              <a:rPr lang="en-US" sz="1200" baseline="-25000" dirty="0"/>
              <a:t>8</a:t>
            </a:r>
            <a:r>
              <a:rPr lang="en-US" sz="1200" dirty="0"/>
              <a:t>/1-C</a:t>
            </a:r>
            <a:r>
              <a:rPr lang="en-US" sz="1200" baseline="-25000" dirty="0"/>
              <a:t>6</a:t>
            </a:r>
            <a:endParaRPr lang="en-US" sz="1200" dirty="0"/>
          </a:p>
          <a:p>
            <a:pPr algn="l"/>
            <a:endParaRPr lang="en-US" sz="1200" dirty="0"/>
          </a:p>
          <a:p>
            <a:pPr algn="l"/>
            <a:r>
              <a:rPr lang="en-US" sz="1200" dirty="0"/>
              <a:t>Shows that haloarene solvents can act as chain-terminating agents (for some unknown polymerization species)</a:t>
            </a:r>
          </a:p>
        </p:txBody>
      </p:sp>
      <p:graphicFrame>
        <p:nvGraphicFramePr>
          <p:cNvPr id="14" name="Object 13">
            <a:extLst>
              <a:ext uri="{FF2B5EF4-FFF2-40B4-BE49-F238E27FC236}">
                <a16:creationId xmlns:a16="http://schemas.microsoft.com/office/drawing/2014/main" id="{4D03BD3B-6EA9-A7AE-C275-6EF7A85C5891}"/>
              </a:ext>
            </a:extLst>
          </p:cNvPr>
          <p:cNvGraphicFramePr>
            <a:graphicFrameLocks noChangeAspect="1"/>
          </p:cNvGraphicFramePr>
          <p:nvPr>
            <p:extLst>
              <p:ext uri="{D42A27DB-BD31-4B8C-83A1-F6EECF244321}">
                <p14:modId xmlns:p14="http://schemas.microsoft.com/office/powerpoint/2010/main" val="739862486"/>
              </p:ext>
            </p:extLst>
          </p:nvPr>
        </p:nvGraphicFramePr>
        <p:xfrm>
          <a:off x="316082" y="1182872"/>
          <a:ext cx="2859087" cy="2266950"/>
        </p:xfrm>
        <a:graphic>
          <a:graphicData uri="http://schemas.openxmlformats.org/presentationml/2006/ole">
            <mc:AlternateContent xmlns:mc="http://schemas.openxmlformats.org/markup-compatibility/2006">
              <mc:Choice xmlns:v="urn:schemas-microsoft-com:vml" Requires="v">
                <p:oleObj name="CS ChemDraw Drawing" r:id="rId2" imgW="2858665" imgH="2267083" progId="ChemDraw.Document.6.0">
                  <p:embed/>
                </p:oleObj>
              </mc:Choice>
              <mc:Fallback>
                <p:oleObj name="CS ChemDraw Drawing" r:id="rId2" imgW="2858665" imgH="2267083" progId="ChemDraw.Document.6.0">
                  <p:embed/>
                  <p:pic>
                    <p:nvPicPr>
                      <p:cNvPr id="0" name=""/>
                      <p:cNvPicPr/>
                      <p:nvPr/>
                    </p:nvPicPr>
                    <p:blipFill>
                      <a:blip r:embed="rId3"/>
                      <a:stretch>
                        <a:fillRect/>
                      </a:stretch>
                    </p:blipFill>
                    <p:spPr>
                      <a:xfrm>
                        <a:off x="316082" y="1182872"/>
                        <a:ext cx="2859087" cy="226695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BB4AE7E5-4DB2-3CA7-B8BB-D87A5E967749}"/>
              </a:ext>
            </a:extLst>
          </p:cNvPr>
          <p:cNvGrpSpPr/>
          <p:nvPr/>
        </p:nvGrpSpPr>
        <p:grpSpPr>
          <a:xfrm>
            <a:off x="3437005" y="598265"/>
            <a:ext cx="3120923" cy="3004880"/>
            <a:chOff x="3437005" y="598265"/>
            <a:chExt cx="3120923" cy="3004880"/>
          </a:xfrm>
        </p:grpSpPr>
        <p:sp>
          <p:nvSpPr>
            <p:cNvPr id="5" name="Rectangle: Rounded Corners 4">
              <a:extLst>
                <a:ext uri="{FF2B5EF4-FFF2-40B4-BE49-F238E27FC236}">
                  <a16:creationId xmlns:a16="http://schemas.microsoft.com/office/drawing/2014/main" id="{7A701CF6-7F86-4816-9BBE-4AC8B785B5F0}"/>
                </a:ext>
              </a:extLst>
            </p:cNvPr>
            <p:cNvSpPr/>
            <p:nvPr/>
          </p:nvSpPr>
          <p:spPr>
            <a:xfrm>
              <a:off x="3437005" y="598265"/>
              <a:ext cx="3120923" cy="3004880"/>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tx1">
                      <a:lumMod val="50000"/>
                    </a:schemeClr>
                  </a:solidFill>
                </a:rPr>
                <a:t>ethylene insertion TS</a:t>
              </a:r>
            </a:p>
            <a:p>
              <a:r>
                <a:rPr lang="en-US" b="1" dirty="0">
                  <a:solidFill>
                    <a:schemeClr val="tx1">
                      <a:lumMod val="50000"/>
                    </a:schemeClr>
                  </a:solidFill>
                </a:rPr>
                <a:t>(toward 1-octene)</a:t>
              </a: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p:txBody>
        </p:sp>
        <p:graphicFrame>
          <p:nvGraphicFramePr>
            <p:cNvPr id="15" name="Object 14">
              <a:extLst>
                <a:ext uri="{FF2B5EF4-FFF2-40B4-BE49-F238E27FC236}">
                  <a16:creationId xmlns:a16="http://schemas.microsoft.com/office/drawing/2014/main" id="{50962650-84B6-6163-9ECD-043B27F221EF}"/>
                </a:ext>
              </a:extLst>
            </p:cNvPr>
            <p:cNvGraphicFramePr>
              <a:graphicFrameLocks noChangeAspect="1"/>
            </p:cNvGraphicFramePr>
            <p:nvPr>
              <p:extLst>
                <p:ext uri="{D42A27DB-BD31-4B8C-83A1-F6EECF244321}">
                  <p14:modId xmlns:p14="http://schemas.microsoft.com/office/powerpoint/2010/main" val="1822170410"/>
                </p:ext>
              </p:extLst>
            </p:nvPr>
          </p:nvGraphicFramePr>
          <p:xfrm>
            <a:off x="3607558" y="1227976"/>
            <a:ext cx="2757487" cy="2239963"/>
          </p:xfrm>
          <a:graphic>
            <a:graphicData uri="http://schemas.openxmlformats.org/presentationml/2006/ole">
              <mc:AlternateContent xmlns:mc="http://schemas.openxmlformats.org/markup-compatibility/2006">
                <mc:Choice xmlns:v="urn:schemas-microsoft-com:vml" Requires="v">
                  <p:oleObj name="CS ChemDraw Drawing" r:id="rId4" imgW="2758261" imgH="2240200" progId="ChemDraw.Document.6.0">
                    <p:embed/>
                  </p:oleObj>
                </mc:Choice>
                <mc:Fallback>
                  <p:oleObj name="CS ChemDraw Drawing" r:id="rId4" imgW="2758261" imgH="2240200" progId="ChemDraw.Document.6.0">
                    <p:embed/>
                    <p:pic>
                      <p:nvPicPr>
                        <p:cNvPr id="0" name=""/>
                        <p:cNvPicPr/>
                        <p:nvPr/>
                      </p:nvPicPr>
                      <p:blipFill>
                        <a:blip r:embed="rId5"/>
                        <a:stretch>
                          <a:fillRect/>
                        </a:stretch>
                      </p:blipFill>
                      <p:spPr>
                        <a:xfrm>
                          <a:off x="3607558" y="1227976"/>
                          <a:ext cx="2757487" cy="2239963"/>
                        </a:xfrm>
                        <a:prstGeom prst="rect">
                          <a:avLst/>
                        </a:prstGeom>
                      </p:spPr>
                    </p:pic>
                  </p:oleObj>
                </mc:Fallback>
              </mc:AlternateContent>
            </a:graphicData>
          </a:graphic>
        </p:graphicFrame>
      </p:grpSp>
      <p:grpSp>
        <p:nvGrpSpPr>
          <p:cNvPr id="22" name="Group 21">
            <a:extLst>
              <a:ext uri="{FF2B5EF4-FFF2-40B4-BE49-F238E27FC236}">
                <a16:creationId xmlns:a16="http://schemas.microsoft.com/office/drawing/2014/main" id="{187163DF-CCAD-5C7C-81A9-CAE6B68A98F4}"/>
              </a:ext>
            </a:extLst>
          </p:cNvPr>
          <p:cNvGrpSpPr/>
          <p:nvPr/>
        </p:nvGrpSpPr>
        <p:grpSpPr>
          <a:xfrm>
            <a:off x="6728481" y="580684"/>
            <a:ext cx="2329794" cy="3004880"/>
            <a:chOff x="6728481" y="580684"/>
            <a:chExt cx="2329794" cy="3004880"/>
          </a:xfrm>
        </p:grpSpPr>
        <p:sp>
          <p:nvSpPr>
            <p:cNvPr id="19" name="Rectangle: Rounded Corners 18">
              <a:extLst>
                <a:ext uri="{FF2B5EF4-FFF2-40B4-BE49-F238E27FC236}">
                  <a16:creationId xmlns:a16="http://schemas.microsoft.com/office/drawing/2014/main" id="{8E44D8B4-148E-1A90-DD89-8DE03C006AA8}"/>
                </a:ext>
              </a:extLst>
            </p:cNvPr>
            <p:cNvSpPr/>
            <p:nvPr/>
          </p:nvSpPr>
          <p:spPr>
            <a:xfrm>
              <a:off x="6728481" y="580684"/>
              <a:ext cx="2329794" cy="3004880"/>
            </a:xfrm>
            <a:prstGeom prst="roundRect">
              <a:avLst/>
            </a:prstGeom>
            <a:noFill/>
            <a:ln>
              <a:solidFill>
                <a:srgbClr val="53565A"/>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tx1">
                      <a:lumMod val="50000"/>
                    </a:schemeClr>
                  </a:solidFill>
                </a:rPr>
                <a:t>polymer chain termination</a:t>
              </a: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p:txBody>
        </p:sp>
        <p:graphicFrame>
          <p:nvGraphicFramePr>
            <p:cNvPr id="21" name="Object 20">
              <a:extLst>
                <a:ext uri="{FF2B5EF4-FFF2-40B4-BE49-F238E27FC236}">
                  <a16:creationId xmlns:a16="http://schemas.microsoft.com/office/drawing/2014/main" id="{CA52630C-8B0C-6198-DD3D-51936706604B}"/>
                </a:ext>
              </a:extLst>
            </p:cNvPr>
            <p:cNvGraphicFramePr>
              <a:graphicFrameLocks noChangeAspect="1"/>
            </p:cNvGraphicFramePr>
            <p:nvPr>
              <p:extLst>
                <p:ext uri="{D42A27DB-BD31-4B8C-83A1-F6EECF244321}">
                  <p14:modId xmlns:p14="http://schemas.microsoft.com/office/powerpoint/2010/main" val="2915012971"/>
                </p:ext>
              </p:extLst>
            </p:nvPr>
          </p:nvGraphicFramePr>
          <p:xfrm>
            <a:off x="7210425" y="1040310"/>
            <a:ext cx="1331913" cy="2333625"/>
          </p:xfrm>
          <a:graphic>
            <a:graphicData uri="http://schemas.openxmlformats.org/presentationml/2006/ole">
              <mc:AlternateContent xmlns:mc="http://schemas.openxmlformats.org/markup-compatibility/2006">
                <mc:Choice xmlns:v="urn:schemas-microsoft-com:vml" Requires="v">
                  <p:oleObj name="CS ChemDraw Drawing" r:id="rId6" imgW="1331797" imgH="2333034" progId="ChemDraw.Document.6.0">
                    <p:embed/>
                  </p:oleObj>
                </mc:Choice>
                <mc:Fallback>
                  <p:oleObj name="CS ChemDraw Drawing" r:id="rId6" imgW="1331797" imgH="2333034" progId="ChemDraw.Document.6.0">
                    <p:embed/>
                    <p:pic>
                      <p:nvPicPr>
                        <p:cNvPr id="0" name=""/>
                        <p:cNvPicPr/>
                        <p:nvPr/>
                      </p:nvPicPr>
                      <p:blipFill>
                        <a:blip r:embed="rId7"/>
                        <a:stretch>
                          <a:fillRect/>
                        </a:stretch>
                      </p:blipFill>
                      <p:spPr>
                        <a:xfrm>
                          <a:off x="7210425" y="1040310"/>
                          <a:ext cx="1331913" cy="2333625"/>
                        </a:xfrm>
                        <a:prstGeom prst="rect">
                          <a:avLst/>
                        </a:prstGeom>
                      </p:spPr>
                    </p:pic>
                  </p:oleObj>
                </mc:Fallback>
              </mc:AlternateContent>
            </a:graphicData>
          </a:graphic>
        </p:graphicFrame>
      </p:grpSp>
    </p:spTree>
    <p:extLst>
      <p:ext uri="{BB962C8B-B14F-4D97-AF65-F5344CB8AC3E}">
        <p14:creationId xmlns:p14="http://schemas.microsoft.com/office/powerpoint/2010/main" val="238312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E608F-2A66-4E2D-9C5C-32A612B104D5}"/>
              </a:ext>
            </a:extLst>
          </p:cNvPr>
          <p:cNvSpPr>
            <a:spLocks noGrp="1"/>
          </p:cNvSpPr>
          <p:nvPr>
            <p:ph idx="1"/>
          </p:nvPr>
        </p:nvSpPr>
        <p:spPr>
          <a:xfrm>
            <a:off x="658792" y="675466"/>
            <a:ext cx="3684780" cy="618166"/>
          </a:xfrm>
        </p:spPr>
        <p:txBody>
          <a:bodyPr/>
          <a:lstStyle/>
          <a:p>
            <a:pPr marL="0" indent="0">
              <a:buNone/>
            </a:pPr>
            <a:r>
              <a:rPr lang="en-US" u="sng" dirty="0">
                <a:latin typeface="Arial" panose="020B0604020202020204" pitchFamily="34" charset="0"/>
                <a:cs typeface="Arial" panose="020B0604020202020204" pitchFamily="34" charset="0"/>
              </a:rPr>
              <a:t>Aramco Americas </a:t>
            </a:r>
          </a:p>
          <a:p>
            <a:pPr marL="0" indent="0">
              <a:buNone/>
            </a:pPr>
            <a:r>
              <a:rPr lang="en-US" u="sng" dirty="0">
                <a:latin typeface="Arial" panose="020B0604020202020204" pitchFamily="34" charset="0"/>
                <a:cs typeface="Arial" panose="020B0604020202020204" pitchFamily="34" charset="0"/>
              </a:rPr>
              <a:t>Advanced Materials Team (Cambridge, MA)</a:t>
            </a:r>
          </a:p>
          <a:p>
            <a:pPr marL="0" indent="0">
              <a:buNone/>
            </a:pPr>
            <a:endParaRPr lang="en-US" u="sng" dirty="0">
              <a:latin typeface="Arial" panose="020B0604020202020204" pitchFamily="34" charset="0"/>
              <a:cs typeface="Arial" panose="020B0604020202020204" pitchFamily="34" charset="0"/>
            </a:endParaRPr>
          </a:p>
          <a:p>
            <a:endParaRPr lang="en-US" u="sng" dirty="0">
              <a:latin typeface="Arial" panose="020B0604020202020204" pitchFamily="34" charset="0"/>
              <a:cs typeface="Arial" panose="020B0604020202020204" pitchFamily="34" charset="0"/>
            </a:endParaRPr>
          </a:p>
          <a:p>
            <a:pPr marL="0" indent="0">
              <a:buNone/>
            </a:pPr>
            <a:endParaRPr lang="en-US" u="sng"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32251BA4-4931-4182-9927-2908D01C66D9}"/>
              </a:ext>
            </a:extLst>
          </p:cNvPr>
          <p:cNvSpPr>
            <a:spLocks noGrp="1"/>
          </p:cNvSpPr>
          <p:nvPr>
            <p:ph type="title"/>
          </p:nvPr>
        </p:nvSpPr>
        <p:spPr/>
        <p:txBody>
          <a:bodyPr/>
          <a:lstStyle/>
          <a:p>
            <a:r>
              <a:rPr lang="en-US" dirty="0"/>
              <a:t>acknowledgements</a:t>
            </a:r>
          </a:p>
        </p:txBody>
      </p:sp>
      <p:sp>
        <p:nvSpPr>
          <p:cNvPr id="4" name="Rectangle 3">
            <a:extLst>
              <a:ext uri="{FF2B5EF4-FFF2-40B4-BE49-F238E27FC236}">
                <a16:creationId xmlns:a16="http://schemas.microsoft.com/office/drawing/2014/main" id="{0B5227EB-7978-43B2-AFAE-19EAF202A92F}"/>
              </a:ext>
            </a:extLst>
          </p:cNvPr>
          <p:cNvSpPr/>
          <p:nvPr/>
        </p:nvSpPr>
        <p:spPr>
          <a:xfrm>
            <a:off x="3600000" y="4888800"/>
            <a:ext cx="1987200" cy="2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0B0E47-5167-4606-9905-4F9FF074DC99}"/>
              </a:ext>
            </a:extLst>
          </p:cNvPr>
          <p:cNvSpPr/>
          <p:nvPr/>
        </p:nvSpPr>
        <p:spPr>
          <a:xfrm>
            <a:off x="5026292" y="1509076"/>
            <a:ext cx="2816799" cy="954107"/>
          </a:xfrm>
          <a:prstGeom prst="rect">
            <a:avLst/>
          </a:prstGeom>
        </p:spPr>
        <p:txBody>
          <a:bodyPr wrap="square">
            <a:spAutoFit/>
          </a:bodyPr>
          <a:lstStyle/>
          <a:p>
            <a:pPr marL="0" indent="0" algn="l">
              <a:buNone/>
            </a:pPr>
            <a:r>
              <a:rPr lang="en-US" sz="1400" u="sng" dirty="0"/>
              <a:t>Saudi Aramco Chemicals R&amp;D</a:t>
            </a:r>
          </a:p>
          <a:p>
            <a:pPr algn="l"/>
            <a:r>
              <a:rPr lang="en-US" sz="1400" dirty="0"/>
              <a:t>Mohamed Elanany</a:t>
            </a:r>
          </a:p>
          <a:p>
            <a:pPr algn="l"/>
            <a:r>
              <a:rPr lang="en-US" sz="1400" dirty="0"/>
              <a:t>Wei Xu</a:t>
            </a:r>
          </a:p>
          <a:p>
            <a:pPr algn="l"/>
            <a:r>
              <a:rPr lang="en-US" sz="1400" dirty="0"/>
              <a:t>Motaz Khawaji</a:t>
            </a:r>
          </a:p>
        </p:txBody>
      </p:sp>
      <p:sp>
        <p:nvSpPr>
          <p:cNvPr id="9" name="Rectangle 8">
            <a:extLst>
              <a:ext uri="{FF2B5EF4-FFF2-40B4-BE49-F238E27FC236}">
                <a16:creationId xmlns:a16="http://schemas.microsoft.com/office/drawing/2014/main" id="{3A4C26FA-7274-450F-A98F-82561C8AD16A}"/>
              </a:ext>
            </a:extLst>
          </p:cNvPr>
          <p:cNvSpPr/>
          <p:nvPr/>
        </p:nvSpPr>
        <p:spPr>
          <a:xfrm>
            <a:off x="550852" y="1293632"/>
            <a:ext cx="3554216" cy="1384995"/>
          </a:xfrm>
          <a:prstGeom prst="rect">
            <a:avLst/>
          </a:prstGeom>
        </p:spPr>
        <p:txBody>
          <a:bodyPr wrap="square">
            <a:spAutoFit/>
          </a:bodyPr>
          <a:lstStyle/>
          <a:p>
            <a:pPr marL="0" lvl="8"/>
            <a:r>
              <a:rPr lang="en-US" sz="1400" dirty="0">
                <a:latin typeface="Arial" panose="020B0604020202020204" pitchFamily="34" charset="0"/>
                <a:cs typeface="Arial" panose="020B0604020202020204" pitchFamily="34" charset="0"/>
              </a:rPr>
              <a:t>Jenna C. Fromer</a:t>
            </a:r>
            <a:endParaRPr lang="en-US" sz="1400" baseline="30000" dirty="0">
              <a:latin typeface="Arial" panose="020B0604020202020204" pitchFamily="34" charset="0"/>
              <a:cs typeface="Arial" panose="020B0604020202020204" pitchFamily="34" charset="0"/>
            </a:endParaRPr>
          </a:p>
          <a:p>
            <a:pPr marL="0" lvl="8"/>
            <a:r>
              <a:rPr lang="en-US" sz="1400" dirty="0">
                <a:latin typeface="Arial" panose="020B0604020202020204" pitchFamily="34" charset="0"/>
                <a:cs typeface="Arial" panose="020B0604020202020204" pitchFamily="34" charset="0"/>
              </a:rPr>
              <a:t>Yagnaseni Ghosh</a:t>
            </a:r>
          </a:p>
          <a:p>
            <a:pPr marL="0" lvl="8"/>
            <a:r>
              <a:rPr lang="en-US" sz="1400" dirty="0">
                <a:latin typeface="Arial" panose="020B0604020202020204" pitchFamily="34" charset="0"/>
                <a:cs typeface="Arial" panose="020B0604020202020204" pitchFamily="34" charset="0"/>
              </a:rPr>
              <a:t>Brian Hanna</a:t>
            </a:r>
          </a:p>
          <a:p>
            <a:pPr marL="0" lvl="8"/>
            <a:r>
              <a:rPr lang="en-US" sz="1400" dirty="0">
                <a:latin typeface="Arial" panose="020B0604020202020204" pitchFamily="34" charset="0"/>
                <a:cs typeface="Arial" panose="020B0604020202020204" pitchFamily="34" charset="0"/>
              </a:rPr>
              <a:t>Douglas Theberge</a:t>
            </a:r>
          </a:p>
          <a:p>
            <a:pPr marL="0" lvl="8"/>
            <a:r>
              <a:rPr lang="en-US" sz="1400" dirty="0">
                <a:latin typeface="Arial" panose="020B0604020202020204" pitchFamily="34" charset="0"/>
                <a:cs typeface="Arial" panose="020B0604020202020204" pitchFamily="34" charset="0"/>
              </a:rPr>
              <a:t>Dana A. Wong</a:t>
            </a:r>
          </a:p>
          <a:p>
            <a:pPr marL="0" lvl="8"/>
            <a:r>
              <a:rPr lang="en-US" sz="1400" dirty="0">
                <a:latin typeface="Arial" panose="020B0604020202020204" pitchFamily="34" charset="0"/>
                <a:cs typeface="Arial" panose="020B0604020202020204" pitchFamily="34" charset="0"/>
              </a:rPr>
              <a:t>Atieh Abu Raqabah</a:t>
            </a:r>
          </a:p>
        </p:txBody>
      </p:sp>
      <p:sp>
        <p:nvSpPr>
          <p:cNvPr id="10" name="Rectangle 9">
            <a:extLst>
              <a:ext uri="{FF2B5EF4-FFF2-40B4-BE49-F238E27FC236}">
                <a16:creationId xmlns:a16="http://schemas.microsoft.com/office/drawing/2014/main" id="{EAE89131-2E48-4A81-B6AD-12DD7BD493E4}"/>
              </a:ext>
            </a:extLst>
          </p:cNvPr>
          <p:cNvSpPr/>
          <p:nvPr/>
        </p:nvSpPr>
        <p:spPr>
          <a:xfrm>
            <a:off x="5026291" y="2772733"/>
            <a:ext cx="4012934" cy="954107"/>
          </a:xfrm>
          <a:prstGeom prst="rect">
            <a:avLst/>
          </a:prstGeom>
        </p:spPr>
        <p:txBody>
          <a:bodyPr wrap="square">
            <a:spAutoFit/>
          </a:bodyPr>
          <a:lstStyle/>
          <a:p>
            <a:pPr marL="0" indent="0" algn="l">
              <a:buNone/>
            </a:pPr>
            <a:r>
              <a:rPr lang="en-US" sz="1400" u="sng" dirty="0"/>
              <a:t>King Fahd Univ. of Petroleum and Minerals</a:t>
            </a:r>
          </a:p>
          <a:p>
            <a:pPr algn="l"/>
            <a:r>
              <a:rPr lang="en-US" sz="1400" dirty="0"/>
              <a:t>E. A. Jaseer</a:t>
            </a:r>
          </a:p>
          <a:p>
            <a:pPr algn="l"/>
            <a:r>
              <a:rPr lang="en-US" sz="1400" dirty="0"/>
              <a:t>Samir Barman</a:t>
            </a:r>
          </a:p>
          <a:p>
            <a:pPr algn="l"/>
            <a:endParaRPr lang="en-US" sz="1400" dirty="0"/>
          </a:p>
        </p:txBody>
      </p:sp>
      <p:pic>
        <p:nvPicPr>
          <p:cNvPr id="11" name="Picture 10">
            <a:extLst>
              <a:ext uri="{FF2B5EF4-FFF2-40B4-BE49-F238E27FC236}">
                <a16:creationId xmlns:a16="http://schemas.microsoft.com/office/drawing/2014/main" id="{C44D5332-1E2F-48A7-B3CA-9A6E5D26C115}"/>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50852" y="2924187"/>
            <a:ext cx="3328817" cy="1519331"/>
          </a:xfrm>
          <a:prstGeom prst="rect">
            <a:avLst/>
          </a:prstGeom>
          <a:ln>
            <a:solidFill>
              <a:schemeClr val="tx1">
                <a:lumMod val="50000"/>
              </a:schemeClr>
            </a:solidFill>
          </a:ln>
        </p:spPr>
      </p:pic>
    </p:spTree>
    <p:extLst>
      <p:ext uri="{BB962C8B-B14F-4D97-AF65-F5344CB8AC3E}">
        <p14:creationId xmlns:p14="http://schemas.microsoft.com/office/powerpoint/2010/main" val="21139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2AAD0-CC34-17B2-C85F-5A5946D1E7EB}"/>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675856D-7E9A-9D25-404D-59BF4AE52C16}"/>
              </a:ext>
            </a:extLst>
          </p:cNvPr>
          <p:cNvSpPr>
            <a:spLocks noGrp="1"/>
          </p:cNvSpPr>
          <p:nvPr>
            <p:ph idx="1"/>
          </p:nvPr>
        </p:nvSpPr>
        <p:spPr>
          <a:xfrm>
            <a:off x="223515" y="1066277"/>
            <a:ext cx="4100835" cy="3425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lgn="l">
              <a:buFont typeface="Arial" panose="020B0604020202020204" pitchFamily="34" charset="0"/>
              <a:buChar char="•"/>
            </a:pPr>
            <a:r>
              <a:rPr lang="en-US" dirty="0">
                <a:solidFill>
                  <a:schemeClr val="tx1"/>
                </a:solidFill>
              </a:rPr>
              <a:t>Automated conformational TS search with XTBDFT is powerful and easy to run</a:t>
            </a:r>
          </a:p>
          <a:p>
            <a:pPr marL="0" indent="0" algn="l">
              <a:buNone/>
            </a:pPr>
            <a:endParaRPr lang="en-US" dirty="0">
              <a:solidFill>
                <a:schemeClr val="tx1"/>
              </a:solidFill>
            </a:endParaRPr>
          </a:p>
          <a:p>
            <a:pPr marL="171450" indent="-171450" algn="l">
              <a:buFont typeface="Arial" panose="020B0604020202020204" pitchFamily="34" charset="0"/>
              <a:buChar char="•"/>
            </a:pPr>
            <a:r>
              <a:rPr lang="en-US" dirty="0">
                <a:solidFill>
                  <a:schemeClr val="tx1"/>
                </a:solidFill>
              </a:rPr>
              <a:t>Catalyst activity not increased by inner-sphere </a:t>
            </a:r>
            <a:r>
              <a:rPr lang="en-US" dirty="0" err="1">
                <a:solidFill>
                  <a:schemeClr val="tx1"/>
                </a:solidFill>
              </a:rPr>
              <a:t>PhX</a:t>
            </a:r>
            <a:r>
              <a:rPr lang="en-US" dirty="0">
                <a:solidFill>
                  <a:schemeClr val="tx1"/>
                </a:solidFill>
              </a:rPr>
              <a:t>, but correlated with bulk solvent polarity</a:t>
            </a:r>
          </a:p>
          <a:p>
            <a:pPr marL="171450" indent="-171450" algn="l">
              <a:buFont typeface="Arial" panose="020B0604020202020204" pitchFamily="34" charset="0"/>
              <a:buChar char="•"/>
            </a:pPr>
            <a:endParaRPr lang="en-US" sz="1400" dirty="0">
              <a:solidFill>
                <a:schemeClr val="tx1"/>
              </a:solidFill>
            </a:endParaRPr>
          </a:p>
          <a:p>
            <a:pPr marL="171450" indent="-171450" algn="l">
              <a:buFont typeface="Arial" panose="020B0604020202020204" pitchFamily="34" charset="0"/>
              <a:buChar char="•"/>
            </a:pPr>
            <a:r>
              <a:rPr lang="en-US" sz="1400" dirty="0" err="1">
                <a:solidFill>
                  <a:schemeClr val="tx1"/>
                </a:solidFill>
              </a:rPr>
              <a:t>PhCl</a:t>
            </a:r>
            <a:r>
              <a:rPr lang="en-US" sz="1400" dirty="0">
                <a:solidFill>
                  <a:schemeClr val="tx1"/>
                </a:solidFill>
              </a:rPr>
              <a:t> reduces 1-C</a:t>
            </a:r>
            <a:r>
              <a:rPr lang="en-US" sz="1400" baseline="-25000" dirty="0">
                <a:solidFill>
                  <a:schemeClr val="tx1"/>
                </a:solidFill>
              </a:rPr>
              <a:t>8</a:t>
            </a:r>
            <a:r>
              <a:rPr lang="en-US" sz="1400" dirty="0">
                <a:solidFill>
                  <a:schemeClr val="tx1"/>
                </a:solidFill>
              </a:rPr>
              <a:t> selectivity through inner-sphere coordination, while </a:t>
            </a:r>
            <a:r>
              <a:rPr lang="en-US" sz="1400" dirty="0" err="1">
                <a:solidFill>
                  <a:schemeClr val="tx1"/>
                </a:solidFill>
              </a:rPr>
              <a:t>PhF</a:t>
            </a:r>
            <a:r>
              <a:rPr lang="en-US" sz="1400" dirty="0">
                <a:solidFill>
                  <a:schemeClr val="tx1"/>
                </a:solidFill>
              </a:rPr>
              <a:t> does not </a:t>
            </a:r>
          </a:p>
          <a:p>
            <a:pPr marL="171450" indent="-171450" algn="l">
              <a:buFont typeface="Arial" panose="020B0604020202020204" pitchFamily="34" charset="0"/>
              <a:buChar char="•"/>
            </a:pPr>
            <a:endParaRPr lang="en-US" sz="1400" dirty="0">
              <a:solidFill>
                <a:schemeClr val="tx1"/>
              </a:solidFill>
            </a:endParaRPr>
          </a:p>
          <a:p>
            <a:pPr marL="171450" indent="-171450" algn="l">
              <a:buFont typeface="Arial" panose="020B0604020202020204" pitchFamily="34" charset="0"/>
              <a:buChar char="•"/>
            </a:pPr>
            <a:r>
              <a:rPr lang="en-US" sz="1400" dirty="0">
                <a:solidFill>
                  <a:schemeClr val="tx1"/>
                </a:solidFill>
              </a:rPr>
              <a:t>Haloarene solvents can act as chain-terminating agents (for unknown Cr polymerization species)</a:t>
            </a:r>
          </a:p>
          <a:p>
            <a:pPr marL="0" indent="0" algn="l">
              <a:buNone/>
            </a:pPr>
            <a:endParaRPr lang="en-US" dirty="0">
              <a:solidFill>
                <a:schemeClr val="tx1"/>
              </a:solidFill>
            </a:endParaRPr>
          </a:p>
          <a:p>
            <a:pPr marL="0" indent="0" algn="l">
              <a:buNone/>
            </a:pPr>
            <a:endParaRPr lang="en-US" sz="1400" dirty="0">
              <a:solidFill>
                <a:schemeClr val="tx1"/>
              </a:solidFill>
            </a:endParaRPr>
          </a:p>
        </p:txBody>
      </p:sp>
      <p:graphicFrame>
        <p:nvGraphicFramePr>
          <p:cNvPr id="7" name="Object 6">
            <a:extLst>
              <a:ext uri="{FF2B5EF4-FFF2-40B4-BE49-F238E27FC236}">
                <a16:creationId xmlns:a16="http://schemas.microsoft.com/office/drawing/2014/main" id="{B539588C-E0A7-2F7D-8B1C-915A500FD158}"/>
              </a:ext>
            </a:extLst>
          </p:cNvPr>
          <p:cNvGraphicFramePr>
            <a:graphicFrameLocks noChangeAspect="1"/>
          </p:cNvGraphicFramePr>
          <p:nvPr>
            <p:extLst>
              <p:ext uri="{D42A27DB-BD31-4B8C-83A1-F6EECF244321}">
                <p14:modId xmlns:p14="http://schemas.microsoft.com/office/powerpoint/2010/main" val="2401018359"/>
              </p:ext>
            </p:extLst>
          </p:nvPr>
        </p:nvGraphicFramePr>
        <p:xfrm>
          <a:off x="4427538" y="3023522"/>
          <a:ext cx="4492947" cy="992378"/>
        </p:xfrm>
        <a:graphic>
          <a:graphicData uri="http://schemas.openxmlformats.org/presentationml/2006/ole">
            <mc:AlternateContent xmlns:mc="http://schemas.openxmlformats.org/markup-compatibility/2006">
              <mc:Choice xmlns:v="urn:schemas-microsoft-com:vml" Requires="v">
                <p:oleObj name="CS ChemDraw Drawing" r:id="rId2" imgW="4973977" imgH="1098594" progId="ChemDraw.Document.6.0">
                  <p:embed/>
                </p:oleObj>
              </mc:Choice>
              <mc:Fallback>
                <p:oleObj name="CS ChemDraw Drawing" r:id="rId2" imgW="4973977" imgH="1098594" progId="ChemDraw.Document.6.0">
                  <p:embed/>
                  <p:pic>
                    <p:nvPicPr>
                      <p:cNvPr id="0" name=""/>
                      <p:cNvPicPr/>
                      <p:nvPr/>
                    </p:nvPicPr>
                    <p:blipFill>
                      <a:blip r:embed="rId3"/>
                      <a:stretch>
                        <a:fillRect/>
                      </a:stretch>
                    </p:blipFill>
                    <p:spPr>
                      <a:xfrm>
                        <a:off x="4427538" y="3023522"/>
                        <a:ext cx="4492947" cy="992378"/>
                      </a:xfrm>
                      <a:prstGeom prst="rect">
                        <a:avLst/>
                      </a:prstGeom>
                    </p:spPr>
                  </p:pic>
                </p:oleObj>
              </mc:Fallback>
            </mc:AlternateContent>
          </a:graphicData>
        </a:graphic>
      </p:graphicFrame>
      <p:grpSp>
        <p:nvGrpSpPr>
          <p:cNvPr id="13" name="Group 12">
            <a:extLst>
              <a:ext uri="{FF2B5EF4-FFF2-40B4-BE49-F238E27FC236}">
                <a16:creationId xmlns:a16="http://schemas.microsoft.com/office/drawing/2014/main" id="{56A1DDC0-A3D8-09EC-2168-450299D26917}"/>
              </a:ext>
            </a:extLst>
          </p:cNvPr>
          <p:cNvGrpSpPr/>
          <p:nvPr/>
        </p:nvGrpSpPr>
        <p:grpSpPr>
          <a:xfrm>
            <a:off x="6440593" y="536508"/>
            <a:ext cx="2654369" cy="1963082"/>
            <a:chOff x="6440593" y="84736"/>
            <a:chExt cx="2654369" cy="1963082"/>
          </a:xfrm>
        </p:grpSpPr>
        <p:pic>
          <p:nvPicPr>
            <p:cNvPr id="8" name="Picture 7">
              <a:extLst>
                <a:ext uri="{FF2B5EF4-FFF2-40B4-BE49-F238E27FC236}">
                  <a16:creationId xmlns:a16="http://schemas.microsoft.com/office/drawing/2014/main" id="{4F25F82E-2010-2C37-E5A0-CA25B3D992F8}"/>
                </a:ext>
              </a:extLst>
            </p:cNvPr>
            <p:cNvPicPr>
              <a:picLocks noChangeAspect="1"/>
            </p:cNvPicPr>
            <p:nvPr/>
          </p:nvPicPr>
          <p:blipFill rotWithShape="1">
            <a:blip r:embed="rId4"/>
            <a:srcRect l="4679" r="-1"/>
            <a:stretch/>
          </p:blipFill>
          <p:spPr>
            <a:xfrm>
              <a:off x="6440593" y="84736"/>
              <a:ext cx="2150177" cy="1963082"/>
            </a:xfrm>
            <a:prstGeom prst="rect">
              <a:avLst/>
            </a:prstGeom>
          </p:spPr>
        </p:pic>
        <p:pic>
          <p:nvPicPr>
            <p:cNvPr id="9" name="Picture 8">
              <a:extLst>
                <a:ext uri="{FF2B5EF4-FFF2-40B4-BE49-F238E27FC236}">
                  <a16:creationId xmlns:a16="http://schemas.microsoft.com/office/drawing/2014/main" id="{00655AA9-5B11-9BB4-886D-FA2811EF3C99}"/>
                </a:ext>
              </a:extLst>
            </p:cNvPr>
            <p:cNvPicPr>
              <a:picLocks noChangeAspect="1"/>
            </p:cNvPicPr>
            <p:nvPr/>
          </p:nvPicPr>
          <p:blipFill rotWithShape="1">
            <a:blip r:embed="rId5">
              <a:clrChange>
                <a:clrFrom>
                  <a:srgbClr val="FFFFFF"/>
                </a:clrFrom>
                <a:clrTo>
                  <a:srgbClr val="FFFFFF">
                    <a:alpha val="0"/>
                  </a:srgbClr>
                </a:clrTo>
              </a:clrChange>
            </a:blip>
            <a:srcRect l="21668" t="61379" r="47179" b="2891"/>
            <a:stretch/>
          </p:blipFill>
          <p:spPr>
            <a:xfrm>
              <a:off x="8394915" y="245293"/>
              <a:ext cx="700047" cy="1040070"/>
            </a:xfrm>
            <a:prstGeom prst="rect">
              <a:avLst/>
            </a:prstGeom>
            <a:ln>
              <a:solidFill>
                <a:schemeClr val="tx1"/>
              </a:solidFill>
            </a:ln>
          </p:spPr>
        </p:pic>
      </p:grpSp>
      <p:pic>
        <p:nvPicPr>
          <p:cNvPr id="11" name="Picture 10">
            <a:extLst>
              <a:ext uri="{FF2B5EF4-FFF2-40B4-BE49-F238E27FC236}">
                <a16:creationId xmlns:a16="http://schemas.microsoft.com/office/drawing/2014/main" id="{8BFA4833-FAED-9AE2-5295-01C2069E4F7D}"/>
              </a:ext>
            </a:extLst>
          </p:cNvPr>
          <p:cNvPicPr>
            <a:picLocks noChangeAspect="1"/>
          </p:cNvPicPr>
          <p:nvPr/>
        </p:nvPicPr>
        <p:blipFill rotWithShape="1">
          <a:blip r:embed="rId6"/>
          <a:srcRect l="2216" t="1833"/>
          <a:stretch/>
        </p:blipFill>
        <p:spPr>
          <a:xfrm>
            <a:off x="4584818" y="464349"/>
            <a:ext cx="1706358" cy="2107401"/>
          </a:xfrm>
          <a:prstGeom prst="rect">
            <a:avLst/>
          </a:prstGeom>
        </p:spPr>
      </p:pic>
    </p:spTree>
    <p:extLst>
      <p:ext uri="{BB962C8B-B14F-4D97-AF65-F5344CB8AC3E}">
        <p14:creationId xmlns:p14="http://schemas.microsoft.com/office/powerpoint/2010/main" val="24041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2AAD0-CC34-17B2-C85F-5A5946D1E7EB}"/>
              </a:ext>
            </a:extLst>
          </p:cNvPr>
          <p:cNvSpPr>
            <a:spLocks noGrp="1"/>
          </p:cNvSpPr>
          <p:nvPr>
            <p:ph type="title"/>
          </p:nvPr>
        </p:nvSpPr>
        <p:spPr>
          <a:xfrm>
            <a:off x="444813" y="2025728"/>
            <a:ext cx="8264215" cy="618166"/>
          </a:xfrm>
        </p:spPr>
        <p:txBody>
          <a:bodyPr/>
          <a:lstStyle/>
          <a:p>
            <a:r>
              <a:rPr lang="en-US" dirty="0"/>
              <a:t>thank you for your attention</a:t>
            </a:r>
          </a:p>
        </p:txBody>
      </p:sp>
      <p:graphicFrame>
        <p:nvGraphicFramePr>
          <p:cNvPr id="7" name="Object 6">
            <a:extLst>
              <a:ext uri="{FF2B5EF4-FFF2-40B4-BE49-F238E27FC236}">
                <a16:creationId xmlns:a16="http://schemas.microsoft.com/office/drawing/2014/main" id="{B539588C-E0A7-2F7D-8B1C-915A500FD158}"/>
              </a:ext>
            </a:extLst>
          </p:cNvPr>
          <p:cNvGraphicFramePr>
            <a:graphicFrameLocks noChangeAspect="1"/>
          </p:cNvGraphicFramePr>
          <p:nvPr/>
        </p:nvGraphicFramePr>
        <p:xfrm>
          <a:off x="4427538" y="3023522"/>
          <a:ext cx="4492947" cy="992378"/>
        </p:xfrm>
        <a:graphic>
          <a:graphicData uri="http://schemas.openxmlformats.org/presentationml/2006/ole">
            <mc:AlternateContent xmlns:mc="http://schemas.openxmlformats.org/markup-compatibility/2006">
              <mc:Choice xmlns:v="urn:schemas-microsoft-com:vml" Requires="v">
                <p:oleObj name="CS ChemDraw Drawing" r:id="rId2" imgW="4973977" imgH="1098594" progId="ChemDraw.Document.6.0">
                  <p:embed/>
                </p:oleObj>
              </mc:Choice>
              <mc:Fallback>
                <p:oleObj name="CS ChemDraw Drawing" r:id="rId2" imgW="4973977" imgH="1098594" progId="ChemDraw.Document.6.0">
                  <p:embed/>
                  <p:pic>
                    <p:nvPicPr>
                      <p:cNvPr id="7" name="Object 6">
                        <a:extLst>
                          <a:ext uri="{FF2B5EF4-FFF2-40B4-BE49-F238E27FC236}">
                            <a16:creationId xmlns:a16="http://schemas.microsoft.com/office/drawing/2014/main" id="{B539588C-E0A7-2F7D-8B1C-915A500FD158}"/>
                          </a:ext>
                        </a:extLst>
                      </p:cNvPr>
                      <p:cNvPicPr/>
                      <p:nvPr/>
                    </p:nvPicPr>
                    <p:blipFill>
                      <a:blip r:embed="rId3"/>
                      <a:stretch>
                        <a:fillRect/>
                      </a:stretch>
                    </p:blipFill>
                    <p:spPr>
                      <a:xfrm>
                        <a:off x="4427538" y="3023522"/>
                        <a:ext cx="4492947" cy="992378"/>
                      </a:xfrm>
                      <a:prstGeom prst="rect">
                        <a:avLst/>
                      </a:prstGeom>
                    </p:spPr>
                  </p:pic>
                </p:oleObj>
              </mc:Fallback>
            </mc:AlternateContent>
          </a:graphicData>
        </a:graphic>
      </p:graphicFrame>
      <p:grpSp>
        <p:nvGrpSpPr>
          <p:cNvPr id="13" name="Group 12">
            <a:extLst>
              <a:ext uri="{FF2B5EF4-FFF2-40B4-BE49-F238E27FC236}">
                <a16:creationId xmlns:a16="http://schemas.microsoft.com/office/drawing/2014/main" id="{56A1DDC0-A3D8-09EC-2168-450299D26917}"/>
              </a:ext>
            </a:extLst>
          </p:cNvPr>
          <p:cNvGrpSpPr/>
          <p:nvPr/>
        </p:nvGrpSpPr>
        <p:grpSpPr>
          <a:xfrm>
            <a:off x="6440593" y="536508"/>
            <a:ext cx="2654369" cy="1963082"/>
            <a:chOff x="6440593" y="84736"/>
            <a:chExt cx="2654369" cy="1963082"/>
          </a:xfrm>
        </p:grpSpPr>
        <p:pic>
          <p:nvPicPr>
            <p:cNvPr id="8" name="Picture 7">
              <a:extLst>
                <a:ext uri="{FF2B5EF4-FFF2-40B4-BE49-F238E27FC236}">
                  <a16:creationId xmlns:a16="http://schemas.microsoft.com/office/drawing/2014/main" id="{4F25F82E-2010-2C37-E5A0-CA25B3D992F8}"/>
                </a:ext>
              </a:extLst>
            </p:cNvPr>
            <p:cNvPicPr>
              <a:picLocks noChangeAspect="1"/>
            </p:cNvPicPr>
            <p:nvPr/>
          </p:nvPicPr>
          <p:blipFill rotWithShape="1">
            <a:blip r:embed="rId4"/>
            <a:srcRect l="4679" r="-1"/>
            <a:stretch/>
          </p:blipFill>
          <p:spPr>
            <a:xfrm>
              <a:off x="6440593" y="84736"/>
              <a:ext cx="2150177" cy="1963082"/>
            </a:xfrm>
            <a:prstGeom prst="rect">
              <a:avLst/>
            </a:prstGeom>
          </p:spPr>
        </p:pic>
        <p:pic>
          <p:nvPicPr>
            <p:cNvPr id="9" name="Picture 8">
              <a:extLst>
                <a:ext uri="{FF2B5EF4-FFF2-40B4-BE49-F238E27FC236}">
                  <a16:creationId xmlns:a16="http://schemas.microsoft.com/office/drawing/2014/main" id="{00655AA9-5B11-9BB4-886D-FA2811EF3C99}"/>
                </a:ext>
              </a:extLst>
            </p:cNvPr>
            <p:cNvPicPr>
              <a:picLocks noChangeAspect="1"/>
            </p:cNvPicPr>
            <p:nvPr/>
          </p:nvPicPr>
          <p:blipFill rotWithShape="1">
            <a:blip r:embed="rId5">
              <a:clrChange>
                <a:clrFrom>
                  <a:srgbClr val="FFFFFF"/>
                </a:clrFrom>
                <a:clrTo>
                  <a:srgbClr val="FFFFFF">
                    <a:alpha val="0"/>
                  </a:srgbClr>
                </a:clrTo>
              </a:clrChange>
            </a:blip>
            <a:srcRect l="21668" t="61379" r="47179" b="2891"/>
            <a:stretch/>
          </p:blipFill>
          <p:spPr>
            <a:xfrm>
              <a:off x="8394915" y="245293"/>
              <a:ext cx="700047" cy="1040070"/>
            </a:xfrm>
            <a:prstGeom prst="rect">
              <a:avLst/>
            </a:prstGeom>
            <a:ln>
              <a:solidFill>
                <a:schemeClr val="tx1"/>
              </a:solidFill>
            </a:ln>
          </p:spPr>
        </p:pic>
      </p:grpSp>
      <p:pic>
        <p:nvPicPr>
          <p:cNvPr id="11" name="Picture 10">
            <a:extLst>
              <a:ext uri="{FF2B5EF4-FFF2-40B4-BE49-F238E27FC236}">
                <a16:creationId xmlns:a16="http://schemas.microsoft.com/office/drawing/2014/main" id="{8BFA4833-FAED-9AE2-5295-01C2069E4F7D}"/>
              </a:ext>
            </a:extLst>
          </p:cNvPr>
          <p:cNvPicPr>
            <a:picLocks noChangeAspect="1"/>
          </p:cNvPicPr>
          <p:nvPr/>
        </p:nvPicPr>
        <p:blipFill rotWithShape="1">
          <a:blip r:embed="rId6"/>
          <a:srcRect l="2216" t="1833"/>
          <a:stretch/>
        </p:blipFill>
        <p:spPr>
          <a:xfrm>
            <a:off x="4584818" y="464349"/>
            <a:ext cx="1706358" cy="2107401"/>
          </a:xfrm>
          <a:prstGeom prst="rect">
            <a:avLst/>
          </a:prstGeom>
        </p:spPr>
      </p:pic>
    </p:spTree>
    <p:extLst>
      <p:ext uri="{BB962C8B-B14F-4D97-AF65-F5344CB8AC3E}">
        <p14:creationId xmlns:p14="http://schemas.microsoft.com/office/powerpoint/2010/main" val="166535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A77DC8-51F0-D628-D809-A46716F87C5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91FF4C2-CB0B-9259-6DF0-41EA3B9E107F}"/>
              </a:ext>
            </a:extLst>
          </p:cNvPr>
          <p:cNvSpPr>
            <a:spLocks noGrp="1"/>
          </p:cNvSpPr>
          <p:nvPr>
            <p:ph type="title"/>
          </p:nvPr>
        </p:nvSpPr>
        <p:spPr/>
        <p:txBody>
          <a:bodyPr/>
          <a:lstStyle/>
          <a:p>
            <a:r>
              <a:rPr lang="en-US" dirty="0"/>
              <a:t>Supporting Information</a:t>
            </a:r>
          </a:p>
        </p:txBody>
      </p:sp>
    </p:spTree>
    <p:extLst>
      <p:ext uri="{BB962C8B-B14F-4D97-AF65-F5344CB8AC3E}">
        <p14:creationId xmlns:p14="http://schemas.microsoft.com/office/powerpoint/2010/main" val="45824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21E9F5-8C5B-DF1A-9449-B9486A98C20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9AF0F7B-FF88-3F9E-9FF8-7E51068FC28C}"/>
              </a:ext>
            </a:extLst>
          </p:cNvPr>
          <p:cNvSpPr>
            <a:spLocks noGrp="1"/>
          </p:cNvSpPr>
          <p:nvPr>
            <p:ph type="title"/>
          </p:nvPr>
        </p:nvSpPr>
        <p:spPr/>
        <p:txBody>
          <a:bodyPr/>
          <a:lstStyle/>
          <a:p>
            <a:endParaRPr lang="en-US"/>
          </a:p>
        </p:txBody>
      </p:sp>
      <p:graphicFrame>
        <p:nvGraphicFramePr>
          <p:cNvPr id="4" name="Object 3">
            <a:extLst>
              <a:ext uri="{FF2B5EF4-FFF2-40B4-BE49-F238E27FC236}">
                <a16:creationId xmlns:a16="http://schemas.microsoft.com/office/drawing/2014/main" id="{CF638842-DCFE-D186-44B7-F9305D159C4D}"/>
              </a:ext>
            </a:extLst>
          </p:cNvPr>
          <p:cNvGraphicFramePr>
            <a:graphicFrameLocks noChangeAspect="1"/>
          </p:cNvGraphicFramePr>
          <p:nvPr>
            <p:extLst>
              <p:ext uri="{D42A27DB-BD31-4B8C-83A1-F6EECF244321}">
                <p14:modId xmlns:p14="http://schemas.microsoft.com/office/powerpoint/2010/main" val="2697322599"/>
              </p:ext>
            </p:extLst>
          </p:nvPr>
        </p:nvGraphicFramePr>
        <p:xfrm>
          <a:off x="2219325" y="1679575"/>
          <a:ext cx="4705350" cy="1782763"/>
        </p:xfrm>
        <a:graphic>
          <a:graphicData uri="http://schemas.openxmlformats.org/presentationml/2006/ole">
            <mc:AlternateContent xmlns:mc="http://schemas.openxmlformats.org/markup-compatibility/2006">
              <mc:Choice xmlns:v="urn:schemas-microsoft-com:vml" Requires="v">
                <p:oleObj name="CS ChemDraw Drawing" r:id="rId2" imgW="4705753" imgH="1782483" progId="ChemDraw.Document.6.0">
                  <p:embed/>
                </p:oleObj>
              </mc:Choice>
              <mc:Fallback>
                <p:oleObj name="CS ChemDraw Drawing" r:id="rId2" imgW="4705753" imgH="1782483" progId="ChemDraw.Document.6.0">
                  <p:embed/>
                  <p:pic>
                    <p:nvPicPr>
                      <p:cNvPr id="0" name=""/>
                      <p:cNvPicPr/>
                      <p:nvPr/>
                    </p:nvPicPr>
                    <p:blipFill>
                      <a:blip r:embed="rId3"/>
                      <a:stretch>
                        <a:fillRect/>
                      </a:stretch>
                    </p:blipFill>
                    <p:spPr>
                      <a:xfrm>
                        <a:off x="2219325" y="1679575"/>
                        <a:ext cx="4705350" cy="1782763"/>
                      </a:xfrm>
                      <a:prstGeom prst="rect">
                        <a:avLst/>
                      </a:prstGeom>
                    </p:spPr>
                  </p:pic>
                </p:oleObj>
              </mc:Fallback>
            </mc:AlternateContent>
          </a:graphicData>
        </a:graphic>
      </p:graphicFrame>
    </p:spTree>
    <p:extLst>
      <p:ext uri="{BB962C8B-B14F-4D97-AF65-F5344CB8AC3E}">
        <p14:creationId xmlns:p14="http://schemas.microsoft.com/office/powerpoint/2010/main" val="377403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DD9C-994F-4166-A2A6-7BB0434C21FA}"/>
              </a:ext>
            </a:extLst>
          </p:cNvPr>
          <p:cNvSpPr>
            <a:spLocks noGrp="1"/>
          </p:cNvSpPr>
          <p:nvPr>
            <p:ph idx="1"/>
          </p:nvPr>
        </p:nvSpPr>
        <p:spPr>
          <a:xfrm>
            <a:off x="548639" y="578635"/>
            <a:ext cx="2769326" cy="1626618"/>
          </a:xfrm>
        </p:spPr>
        <p:txBody>
          <a:bodyPr/>
          <a:lstStyle/>
          <a:p>
            <a:pPr marL="0" indent="0" algn="ctr">
              <a:buNone/>
            </a:pPr>
            <a:r>
              <a:rPr lang="en-US" dirty="0">
                <a:latin typeface="Arial" panose="020B0604020202020204" pitchFamily="34" charset="0"/>
                <a:cs typeface="Arial" panose="020B0604020202020204" pitchFamily="34" charset="0"/>
              </a:rPr>
              <a:t>Results with a Cr-PNP catalyst being developed at KFUPM (Samir Barman and E. A. Jaseer)</a:t>
            </a:r>
          </a:p>
        </p:txBody>
      </p:sp>
      <p:sp>
        <p:nvSpPr>
          <p:cNvPr id="3" name="Title 2">
            <a:extLst>
              <a:ext uri="{FF2B5EF4-FFF2-40B4-BE49-F238E27FC236}">
                <a16:creationId xmlns:a16="http://schemas.microsoft.com/office/drawing/2014/main" id="{89427159-90A0-45EA-8988-0BF6987086D0}"/>
              </a:ext>
            </a:extLst>
          </p:cNvPr>
          <p:cNvSpPr>
            <a:spLocks noGrp="1"/>
          </p:cNvSpPr>
          <p:nvPr>
            <p:ph type="title"/>
          </p:nvPr>
        </p:nvSpPr>
        <p:spPr/>
        <p:txBody>
          <a:bodyPr/>
          <a:lstStyle/>
          <a:p>
            <a:r>
              <a:rPr lang="en-US" dirty="0"/>
              <a:t>empirical effect of </a:t>
            </a:r>
            <a:r>
              <a:rPr lang="en-US" dirty="0" err="1"/>
              <a:t>PhX</a:t>
            </a:r>
            <a:r>
              <a:rPr lang="en-US" dirty="0"/>
              <a:t> on ethylene oligomerization</a:t>
            </a:r>
          </a:p>
        </p:txBody>
      </p:sp>
      <p:pic>
        <p:nvPicPr>
          <p:cNvPr id="4" name="Picture 3">
            <a:extLst>
              <a:ext uri="{FF2B5EF4-FFF2-40B4-BE49-F238E27FC236}">
                <a16:creationId xmlns:a16="http://schemas.microsoft.com/office/drawing/2014/main" id="{BD38DCBD-F941-4408-8F4D-9611005F0CFA}"/>
              </a:ext>
            </a:extLst>
          </p:cNvPr>
          <p:cNvPicPr/>
          <p:nvPr/>
        </p:nvPicPr>
        <p:blipFill rotWithShape="1">
          <a:blip r:embed="rId2">
            <a:extLst>
              <a:ext uri="{28A0092B-C50C-407E-A947-70E740481C1C}">
                <a14:useLocalDpi xmlns:a14="http://schemas.microsoft.com/office/drawing/2010/main" val="0"/>
              </a:ext>
            </a:extLst>
          </a:blip>
          <a:srcRect b="50000"/>
          <a:stretch/>
        </p:blipFill>
        <p:spPr bwMode="auto">
          <a:xfrm>
            <a:off x="87402" y="1644279"/>
            <a:ext cx="2402840" cy="1790700"/>
          </a:xfrm>
          <a:prstGeom prst="rect">
            <a:avLst/>
          </a:prstGeom>
          <a:noFill/>
        </p:spPr>
      </p:pic>
      <p:sp>
        <p:nvSpPr>
          <p:cNvPr id="8" name="TextBox 7">
            <a:extLst>
              <a:ext uri="{FF2B5EF4-FFF2-40B4-BE49-F238E27FC236}">
                <a16:creationId xmlns:a16="http://schemas.microsoft.com/office/drawing/2014/main" id="{25C2E50B-208E-42B7-BA6B-0BADB1EC6F93}"/>
              </a:ext>
            </a:extLst>
          </p:cNvPr>
          <p:cNvSpPr txBox="1"/>
          <p:nvPr/>
        </p:nvSpPr>
        <p:spPr>
          <a:xfrm>
            <a:off x="3937788" y="797199"/>
            <a:ext cx="3587778" cy="307777"/>
          </a:xfrm>
          <a:prstGeom prst="rect">
            <a:avLst/>
          </a:prstGeom>
          <a:noFill/>
        </p:spPr>
        <p:txBody>
          <a:bodyPr wrap="none" rtlCol="0">
            <a:spAutoFit/>
          </a:bodyPr>
          <a:lstStyle/>
          <a:p>
            <a:r>
              <a:rPr lang="en-US" sz="1400" dirty="0"/>
              <a:t>Paul R. </a:t>
            </a:r>
            <a:r>
              <a:rPr lang="en-US" sz="1400" dirty="0" err="1"/>
              <a:t>Elowe</a:t>
            </a:r>
            <a:r>
              <a:rPr lang="en-US" sz="1400" dirty="0"/>
              <a:t>, Caltech Ph.D. Thesis, 2008</a:t>
            </a:r>
          </a:p>
        </p:txBody>
      </p:sp>
      <p:pic>
        <p:nvPicPr>
          <p:cNvPr id="9" name="Picture 8">
            <a:extLst>
              <a:ext uri="{FF2B5EF4-FFF2-40B4-BE49-F238E27FC236}">
                <a16:creationId xmlns:a16="http://schemas.microsoft.com/office/drawing/2014/main" id="{C0246349-A0E4-454F-8557-EDBDC6CE09E5}"/>
              </a:ext>
            </a:extLst>
          </p:cNvPr>
          <p:cNvPicPr>
            <a:picLocks noChangeAspect="1"/>
          </p:cNvPicPr>
          <p:nvPr/>
        </p:nvPicPr>
        <p:blipFill>
          <a:blip r:embed="rId3"/>
          <a:stretch>
            <a:fillRect/>
          </a:stretch>
        </p:blipFill>
        <p:spPr>
          <a:xfrm>
            <a:off x="4494027" y="1207918"/>
            <a:ext cx="4441151" cy="2365901"/>
          </a:xfrm>
          <a:prstGeom prst="rect">
            <a:avLst/>
          </a:prstGeom>
        </p:spPr>
      </p:pic>
      <p:graphicFrame>
        <p:nvGraphicFramePr>
          <p:cNvPr id="10" name="Object 9">
            <a:extLst>
              <a:ext uri="{FF2B5EF4-FFF2-40B4-BE49-F238E27FC236}">
                <a16:creationId xmlns:a16="http://schemas.microsoft.com/office/drawing/2014/main" id="{E112198D-C5A2-4E71-903B-788B3C0F29B0}"/>
              </a:ext>
            </a:extLst>
          </p:cNvPr>
          <p:cNvGraphicFramePr>
            <a:graphicFrameLocks noChangeAspect="1"/>
          </p:cNvGraphicFramePr>
          <p:nvPr/>
        </p:nvGraphicFramePr>
        <p:xfrm>
          <a:off x="7647943" y="523334"/>
          <a:ext cx="1211263" cy="903287"/>
        </p:xfrm>
        <a:graphic>
          <a:graphicData uri="http://schemas.openxmlformats.org/presentationml/2006/ole">
            <mc:AlternateContent xmlns:mc="http://schemas.openxmlformats.org/markup-compatibility/2006">
              <mc:Choice xmlns:v="urn:schemas-microsoft-com:vml" Requires="v">
                <p:oleObj name="CS ChemDraw Drawing" r:id="rId4" imgW="1211311" imgH="903249" progId="ChemDraw.Document.6.0">
                  <p:embed/>
                </p:oleObj>
              </mc:Choice>
              <mc:Fallback>
                <p:oleObj name="CS ChemDraw Drawing" r:id="rId4" imgW="1211311" imgH="903249" progId="ChemDraw.Document.6.0">
                  <p:embed/>
                  <p:pic>
                    <p:nvPicPr>
                      <p:cNvPr id="10" name="Object 9">
                        <a:extLst>
                          <a:ext uri="{FF2B5EF4-FFF2-40B4-BE49-F238E27FC236}">
                            <a16:creationId xmlns:a16="http://schemas.microsoft.com/office/drawing/2014/main" id="{E112198D-C5A2-4E71-903B-788B3C0F29B0}"/>
                          </a:ext>
                        </a:extLst>
                      </p:cNvPr>
                      <p:cNvPicPr/>
                      <p:nvPr/>
                    </p:nvPicPr>
                    <p:blipFill>
                      <a:blip r:embed="rId5"/>
                      <a:stretch>
                        <a:fillRect/>
                      </a:stretch>
                    </p:blipFill>
                    <p:spPr>
                      <a:xfrm>
                        <a:off x="7647943" y="523334"/>
                        <a:ext cx="1211263" cy="90328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7511997-0341-4AEF-A689-7DE5B112D35E}"/>
              </a:ext>
            </a:extLst>
          </p:cNvPr>
          <p:cNvSpPr/>
          <p:nvPr/>
        </p:nvSpPr>
        <p:spPr>
          <a:xfrm>
            <a:off x="4751645" y="3573819"/>
            <a:ext cx="3243628" cy="11360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PhX</a:t>
            </a:r>
            <a:r>
              <a:rPr lang="en-US" dirty="0"/>
              <a:t> solvent increase catalyst productivity</a:t>
            </a:r>
          </a:p>
          <a:p>
            <a:pPr algn="ctr"/>
            <a:endParaRPr lang="en-US" dirty="0"/>
          </a:p>
          <a:p>
            <a:pPr algn="ctr"/>
            <a:r>
              <a:rPr lang="en-US" dirty="0" err="1"/>
              <a:t>PhX</a:t>
            </a:r>
            <a:r>
              <a:rPr lang="en-US" dirty="0"/>
              <a:t> lowers </a:t>
            </a:r>
            <a:r>
              <a:rPr lang="en-US" dirty="0" err="1"/>
              <a:t>PEwt</a:t>
            </a:r>
            <a:r>
              <a:rPr lang="en-US" dirty="0"/>
              <a:t>% relative to </a:t>
            </a:r>
            <a:r>
              <a:rPr lang="en-US" dirty="0" err="1"/>
              <a:t>PhMe</a:t>
            </a:r>
            <a:r>
              <a:rPr lang="en-US" dirty="0"/>
              <a:t> and </a:t>
            </a:r>
            <a:r>
              <a:rPr lang="en-US" dirty="0" err="1"/>
              <a:t>PhH</a:t>
            </a:r>
            <a:r>
              <a:rPr lang="en-US" dirty="0"/>
              <a:t> </a:t>
            </a:r>
          </a:p>
          <a:p>
            <a:pPr algn="ctr"/>
            <a:endParaRPr lang="en-US" dirty="0"/>
          </a:p>
          <a:p>
            <a:pPr algn="ctr"/>
            <a:r>
              <a:rPr lang="en-US" dirty="0" err="1"/>
              <a:t>PhCl</a:t>
            </a:r>
            <a:r>
              <a:rPr lang="en-US" dirty="0"/>
              <a:t> lowers C8/C6 ratio</a:t>
            </a:r>
          </a:p>
          <a:p>
            <a:pPr algn="ctr"/>
            <a:r>
              <a:rPr lang="en-US" dirty="0" err="1"/>
              <a:t>PhF</a:t>
            </a:r>
            <a:r>
              <a:rPr lang="en-US" dirty="0"/>
              <a:t> preserves C8/C6 ratio</a:t>
            </a:r>
          </a:p>
        </p:txBody>
      </p:sp>
      <p:pic>
        <p:nvPicPr>
          <p:cNvPr id="7" name="Picture 6">
            <a:extLst>
              <a:ext uri="{FF2B5EF4-FFF2-40B4-BE49-F238E27FC236}">
                <a16:creationId xmlns:a16="http://schemas.microsoft.com/office/drawing/2014/main" id="{62901A34-9F76-4169-A683-379D5CB5C322}"/>
              </a:ext>
            </a:extLst>
          </p:cNvPr>
          <p:cNvPicPr>
            <a:picLocks noChangeAspect="1"/>
          </p:cNvPicPr>
          <p:nvPr/>
        </p:nvPicPr>
        <p:blipFill rotWithShape="1">
          <a:blip r:embed="rId6"/>
          <a:srcRect b="36380"/>
          <a:stretch/>
        </p:blipFill>
        <p:spPr>
          <a:xfrm>
            <a:off x="39346" y="3413746"/>
            <a:ext cx="4130221" cy="1207199"/>
          </a:xfrm>
          <a:prstGeom prst="rect">
            <a:avLst/>
          </a:prstGeom>
        </p:spPr>
      </p:pic>
      <p:pic>
        <p:nvPicPr>
          <p:cNvPr id="12" name="Picture 11">
            <a:extLst>
              <a:ext uri="{FF2B5EF4-FFF2-40B4-BE49-F238E27FC236}">
                <a16:creationId xmlns:a16="http://schemas.microsoft.com/office/drawing/2014/main" id="{43E16640-311C-4DDE-BCBF-C7E52C794490}"/>
              </a:ext>
            </a:extLst>
          </p:cNvPr>
          <p:cNvPicPr>
            <a:picLocks noChangeAspect="1"/>
          </p:cNvPicPr>
          <p:nvPr/>
        </p:nvPicPr>
        <p:blipFill rotWithShape="1">
          <a:blip r:embed="rId7"/>
          <a:srcRect t="3310"/>
          <a:stretch/>
        </p:blipFill>
        <p:spPr>
          <a:xfrm>
            <a:off x="2591705" y="2176858"/>
            <a:ext cx="1173569" cy="1101740"/>
          </a:xfrm>
          <a:prstGeom prst="rect">
            <a:avLst/>
          </a:prstGeom>
        </p:spPr>
      </p:pic>
      <p:sp>
        <p:nvSpPr>
          <p:cNvPr id="13" name="TextBox 12">
            <a:extLst>
              <a:ext uri="{FF2B5EF4-FFF2-40B4-BE49-F238E27FC236}">
                <a16:creationId xmlns:a16="http://schemas.microsoft.com/office/drawing/2014/main" id="{DE13FEE0-05DF-1433-C9E6-9B89C9C78C82}"/>
              </a:ext>
            </a:extLst>
          </p:cNvPr>
          <p:cNvSpPr txBox="1"/>
          <p:nvPr/>
        </p:nvSpPr>
        <p:spPr>
          <a:xfrm>
            <a:off x="2104456" y="4726452"/>
            <a:ext cx="4572000" cy="400110"/>
          </a:xfrm>
          <a:prstGeom prst="rect">
            <a:avLst/>
          </a:prstGeom>
          <a:noFill/>
        </p:spPr>
        <p:txBody>
          <a:bodyPr wrap="square">
            <a:spAutoFit/>
          </a:bodyPr>
          <a:lstStyle/>
          <a:p>
            <a:r>
              <a:rPr lang="en-US" sz="1000" dirty="0" err="1">
                <a:latin typeface="Segoe UI" panose="020B0502040204020203" pitchFamily="34" charset="0"/>
              </a:rPr>
              <a:t>Elowe</a:t>
            </a:r>
            <a:r>
              <a:rPr lang="en-US" sz="1000" dirty="0">
                <a:latin typeface="Segoe UI" panose="020B0502040204020203" pitchFamily="34" charset="0"/>
              </a:rPr>
              <a:t>, P. R.; </a:t>
            </a:r>
            <a:r>
              <a:rPr lang="en-US" sz="1000" dirty="0" err="1">
                <a:latin typeface="Segoe UI" panose="020B0502040204020203" pitchFamily="34" charset="0"/>
              </a:rPr>
              <a:t>Bercaw</a:t>
            </a:r>
            <a:r>
              <a:rPr lang="en-US" sz="1000" dirty="0">
                <a:latin typeface="Segoe UI" panose="020B0502040204020203" pitchFamily="34" charset="0"/>
              </a:rPr>
              <a:t>, J. E. "Solvent, additive and co-catalyst effects for ethylene oligomerization catalysis." </a:t>
            </a:r>
            <a:r>
              <a:rPr lang="en-US" sz="1000" b="1" dirty="0">
                <a:latin typeface="Segoe UI" panose="020B0502040204020203" pitchFamily="34" charset="0"/>
              </a:rPr>
              <a:t>2009</a:t>
            </a:r>
            <a:r>
              <a:rPr lang="en-US" sz="1000" b="0" dirty="0">
                <a:latin typeface="Segoe UI" panose="020B0502040204020203" pitchFamily="34" charset="0"/>
              </a:rPr>
              <a:t>, WIPO, WO2009046144A1.</a:t>
            </a:r>
            <a:endParaRPr lang="en-US" dirty="0"/>
          </a:p>
        </p:txBody>
      </p:sp>
    </p:spTree>
    <p:extLst>
      <p:ext uri="{BB962C8B-B14F-4D97-AF65-F5344CB8AC3E}">
        <p14:creationId xmlns:p14="http://schemas.microsoft.com/office/powerpoint/2010/main" val="256404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18BC3-E957-45D1-A604-8CCB7E73A5C0}"/>
              </a:ext>
            </a:extLst>
          </p:cNvPr>
          <p:cNvSpPr>
            <a:spLocks noGrp="1"/>
          </p:cNvSpPr>
          <p:nvPr>
            <p:ph type="title"/>
          </p:nvPr>
        </p:nvSpPr>
        <p:spPr/>
        <p:txBody>
          <a:bodyPr/>
          <a:lstStyle/>
          <a:p>
            <a:r>
              <a:rPr lang="en-US" dirty="0"/>
              <a:t>prior DFT mechanism study </a:t>
            </a:r>
          </a:p>
        </p:txBody>
      </p:sp>
      <p:graphicFrame>
        <p:nvGraphicFramePr>
          <p:cNvPr id="4" name="Object 3">
            <a:extLst>
              <a:ext uri="{FF2B5EF4-FFF2-40B4-BE49-F238E27FC236}">
                <a16:creationId xmlns:a16="http://schemas.microsoft.com/office/drawing/2014/main" id="{922AE7AA-1AAC-40BA-8836-FD74EB4EBCC5}"/>
              </a:ext>
            </a:extLst>
          </p:cNvPr>
          <p:cNvGraphicFramePr>
            <a:graphicFrameLocks noChangeAspect="1"/>
          </p:cNvGraphicFramePr>
          <p:nvPr/>
        </p:nvGraphicFramePr>
        <p:xfrm>
          <a:off x="272188" y="752475"/>
          <a:ext cx="5908675" cy="3638550"/>
        </p:xfrm>
        <a:graphic>
          <a:graphicData uri="http://schemas.openxmlformats.org/presentationml/2006/ole">
            <mc:AlternateContent xmlns:mc="http://schemas.openxmlformats.org/markup-compatibility/2006">
              <mc:Choice xmlns:v="urn:schemas-microsoft-com:vml" Requires="v">
                <p:oleObj name="CS ChemDraw Drawing" r:id="rId2" imgW="5908100" imgH="3638802" progId="ChemDraw.Document.6.0">
                  <p:embed/>
                </p:oleObj>
              </mc:Choice>
              <mc:Fallback>
                <p:oleObj name="CS ChemDraw Drawing" r:id="rId2" imgW="5908100" imgH="3638802" progId="ChemDraw.Document.6.0">
                  <p:embed/>
                  <p:pic>
                    <p:nvPicPr>
                      <p:cNvPr id="4" name="Object 3">
                        <a:extLst>
                          <a:ext uri="{FF2B5EF4-FFF2-40B4-BE49-F238E27FC236}">
                            <a16:creationId xmlns:a16="http://schemas.microsoft.com/office/drawing/2014/main" id="{922AE7AA-1AAC-40BA-8836-FD74EB4EBCC5}"/>
                          </a:ext>
                        </a:extLst>
                      </p:cNvPr>
                      <p:cNvPicPr/>
                      <p:nvPr/>
                    </p:nvPicPr>
                    <p:blipFill>
                      <a:blip r:embed="rId3"/>
                      <a:stretch>
                        <a:fillRect/>
                      </a:stretch>
                    </p:blipFill>
                    <p:spPr>
                      <a:xfrm>
                        <a:off x="272188" y="752475"/>
                        <a:ext cx="5908675" cy="36385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4B5C52A-742E-4946-2DF2-C99256781B58}"/>
              </a:ext>
            </a:extLst>
          </p:cNvPr>
          <p:cNvSpPr txBox="1"/>
          <p:nvPr/>
        </p:nvSpPr>
        <p:spPr>
          <a:xfrm>
            <a:off x="71310" y="4391025"/>
            <a:ext cx="4727213" cy="246221"/>
          </a:xfrm>
          <a:prstGeom prst="rect">
            <a:avLst/>
          </a:prstGeom>
          <a:noFill/>
        </p:spPr>
        <p:txBody>
          <a:bodyPr wrap="square">
            <a:spAutoFit/>
          </a:bodyPr>
          <a:lstStyle/>
          <a:p>
            <a:r>
              <a:rPr lang="en-US" sz="1000" dirty="0" err="1"/>
              <a:t>Britovsek</a:t>
            </a:r>
            <a:r>
              <a:rPr lang="en-US" sz="1000" dirty="0"/>
              <a:t>, G. J. P.; McGuinness, D. S. </a:t>
            </a:r>
            <a:r>
              <a:rPr lang="en-US" i="1" dirty="0"/>
              <a:t>Chem. Eur. J.</a:t>
            </a:r>
            <a:r>
              <a:rPr lang="en-US" sz="1000" dirty="0"/>
              <a:t> </a:t>
            </a:r>
            <a:r>
              <a:rPr lang="en-US" sz="1000" b="1" dirty="0"/>
              <a:t>2016</a:t>
            </a:r>
            <a:r>
              <a:rPr lang="en-US" sz="1000" dirty="0"/>
              <a:t>, </a:t>
            </a:r>
            <a:r>
              <a:rPr lang="en-US" sz="1000" i="1" dirty="0"/>
              <a:t>22</a:t>
            </a:r>
            <a:r>
              <a:rPr lang="en-US" sz="1000" dirty="0"/>
              <a:t>, 16891</a:t>
            </a:r>
            <a:endParaRPr lang="en-US" sz="1000" b="1" dirty="0"/>
          </a:p>
        </p:txBody>
      </p:sp>
      <p:sp>
        <p:nvSpPr>
          <p:cNvPr id="7" name="Rectangle 6">
            <a:extLst>
              <a:ext uri="{FF2B5EF4-FFF2-40B4-BE49-F238E27FC236}">
                <a16:creationId xmlns:a16="http://schemas.microsoft.com/office/drawing/2014/main" id="{058EFF0D-7A39-74EA-BE0A-C5521D2DC672}"/>
              </a:ext>
            </a:extLst>
          </p:cNvPr>
          <p:cNvSpPr/>
          <p:nvPr/>
        </p:nvSpPr>
        <p:spPr>
          <a:xfrm>
            <a:off x="4921771" y="2105026"/>
            <a:ext cx="4020842" cy="2285999"/>
          </a:xfrm>
          <a:prstGeom prst="rect">
            <a:avLst/>
          </a:prstGeom>
          <a:solidFill>
            <a:srgbClr val="00A3E0">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b="1" dirty="0"/>
              <a:t>Observations</a:t>
            </a:r>
          </a:p>
          <a:p>
            <a:pPr algn="l"/>
            <a:endParaRPr lang="en-US" sz="1400" b="1" dirty="0"/>
          </a:p>
          <a:p>
            <a:pPr marL="171450" indent="-171450" algn="l">
              <a:buFont typeface="Arial" panose="020B0604020202020204" pitchFamily="34" charset="0"/>
              <a:buChar char="•"/>
            </a:pPr>
            <a:r>
              <a:rPr lang="en-US" sz="1400" dirty="0"/>
              <a:t>Simpler ligand used (N-Me instead of N-</a:t>
            </a:r>
            <a:r>
              <a:rPr lang="en-US" sz="1400" i="1" dirty="0" err="1"/>
              <a:t>i</a:t>
            </a:r>
            <a:r>
              <a:rPr lang="en-US" sz="1400" dirty="0" err="1"/>
              <a:t>Pr</a:t>
            </a:r>
            <a:r>
              <a:rPr lang="en-US" sz="1400" dirty="0"/>
              <a:t>)</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dirty="0"/>
              <a:t>Only explored 7 conformers of ethylene adduct (</a:t>
            </a:r>
            <a:r>
              <a:rPr lang="en-US" sz="1400" b="1" dirty="0"/>
              <a:t>18b)</a:t>
            </a:r>
            <a:r>
              <a:rPr lang="en-US" sz="1400" dirty="0"/>
              <a:t> and 1 conformer of ethylene insertion TS (</a:t>
            </a:r>
            <a:r>
              <a:rPr lang="en-US" sz="1400" b="1" dirty="0"/>
              <a:t>TS18f-19</a:t>
            </a:r>
            <a:r>
              <a:rPr lang="en-US" sz="1400" dirty="0"/>
              <a:t>)</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r>
              <a:rPr lang="en-US" sz="1400" dirty="0"/>
              <a:t>Predicted too high 1-C</a:t>
            </a:r>
            <a:r>
              <a:rPr lang="en-US" sz="1400" baseline="-25000" dirty="0"/>
              <a:t>8</a:t>
            </a:r>
            <a:r>
              <a:rPr lang="en-US" sz="1400" dirty="0"/>
              <a:t>/1-C</a:t>
            </a:r>
            <a:r>
              <a:rPr lang="en-US" sz="1400" baseline="-25000" dirty="0"/>
              <a:t>6</a:t>
            </a:r>
            <a:r>
              <a:rPr lang="en-US" sz="1400" dirty="0"/>
              <a:t> ratio            (</a:t>
            </a:r>
            <a:r>
              <a:rPr lang="el-GR" sz="1400" dirty="0"/>
              <a:t>ΔΔ</a:t>
            </a:r>
            <a:r>
              <a:rPr lang="en-US" sz="1400" dirty="0"/>
              <a:t>G = 5.7 kcal/mol)</a:t>
            </a:r>
          </a:p>
        </p:txBody>
      </p:sp>
    </p:spTree>
    <p:extLst>
      <p:ext uri="{BB962C8B-B14F-4D97-AF65-F5344CB8AC3E}">
        <p14:creationId xmlns:p14="http://schemas.microsoft.com/office/powerpoint/2010/main" val="283132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06ED2A9F-BE9D-429D-89C4-F6B059B2C1F3}"/>
              </a:ext>
            </a:extLst>
          </p:cNvPr>
          <p:cNvGraphicFramePr>
            <a:graphicFrameLocks/>
          </p:cNvGraphicFramePr>
          <p:nvPr/>
        </p:nvGraphicFramePr>
        <p:xfrm>
          <a:off x="288143" y="812987"/>
          <a:ext cx="8567714"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a:t>reaction pathway for full Sasol ligand, no additives</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50432" y="2684277"/>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50432" y="2684277"/>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1711712" y="934454"/>
          <a:ext cx="385763" cy="596900"/>
        </p:xfrm>
        <a:graphic>
          <a:graphicData uri="http://schemas.openxmlformats.org/presentationml/2006/ole">
            <mc:AlternateContent xmlns:mc="http://schemas.openxmlformats.org/markup-compatibility/2006">
              <mc:Choice xmlns:v="urn:schemas-microsoft-com:vml" Requires="v">
                <p:oleObj name="CS ChemDraw Drawing" r:id="rId5" imgW="385124" imgH="597148" progId="ChemDraw.Document.6.0">
                  <p:embed/>
                </p:oleObj>
              </mc:Choice>
              <mc:Fallback>
                <p:oleObj name="CS ChemDraw Drawing" r:id="rId5" imgW="385124"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1711712" y="934454"/>
                        <a:ext cx="385763"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1582" y="1204438"/>
            <a:ext cx="502944" cy="136731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38531" y="1204438"/>
            <a:ext cx="450719" cy="6396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39942" y="1270000"/>
            <a:ext cx="477958" cy="42727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667232" y="1268399"/>
            <a:ext cx="498368" cy="42887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75903" y="61658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75903" y="61658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075138" y="165931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075138" y="165931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791141" y="644957"/>
          <a:ext cx="473075" cy="630237"/>
        </p:xfrm>
        <a:graphic>
          <a:graphicData uri="http://schemas.openxmlformats.org/presentationml/2006/ole">
            <mc:AlternateContent xmlns:mc="http://schemas.openxmlformats.org/markup-compatibility/2006">
              <mc:Choice xmlns:v="urn:schemas-microsoft-com:vml" Requires="v">
                <p:oleObj name="CS ChemDraw Drawing" r:id="rId11" imgW="473336" imgH="630482" progId="ChemDraw.Document.6.0">
                  <p:embed/>
                </p:oleObj>
              </mc:Choice>
              <mc:Fallback>
                <p:oleObj name="CS ChemDraw Drawing" r:id="rId11" imgW="473336"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791141" y="644957"/>
                        <a:ext cx="473075" cy="630237"/>
                      </a:xfrm>
                      <a:prstGeom prst="rect">
                        <a:avLst/>
                      </a:prstGeom>
                    </p:spPr>
                  </p:pic>
                </p:oleObj>
              </mc:Fallback>
            </mc:AlternateContent>
          </a:graphicData>
        </a:graphic>
      </p:graphicFrame>
      <p:cxnSp>
        <p:nvCxnSpPr>
          <p:cNvPr id="32" name="Straight Connector 31">
            <a:extLst>
              <a:ext uri="{FF2B5EF4-FFF2-40B4-BE49-F238E27FC236}">
                <a16:creationId xmlns:a16="http://schemas.microsoft.com/office/drawing/2014/main" id="{D81C62AE-F467-44E5-96B1-7B7E1CFA356A}"/>
              </a:ext>
            </a:extLst>
          </p:cNvPr>
          <p:cNvCxnSpPr>
            <a:cxnSpLocks/>
          </p:cNvCxnSpPr>
          <p:nvPr/>
        </p:nvCxnSpPr>
        <p:spPr>
          <a:xfrm>
            <a:off x="4325389" y="1232904"/>
            <a:ext cx="460995" cy="1351764"/>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1EA66D-0E3C-48B7-8570-154B54C8F3A0}"/>
              </a:ext>
            </a:extLst>
          </p:cNvPr>
          <p:cNvCxnSpPr>
            <a:cxnSpLocks/>
          </p:cNvCxnSpPr>
          <p:nvPr/>
        </p:nvCxnSpPr>
        <p:spPr>
          <a:xfrm flipH="1">
            <a:off x="4962865" y="2088758"/>
            <a:ext cx="1142543" cy="48299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62866" y="2590801"/>
            <a:ext cx="477864" cy="32067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596984" y="2526506"/>
            <a:ext cx="484729" cy="38497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09579" y="2697554"/>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09579" y="2697554"/>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5932288" y="1269999"/>
          <a:ext cx="460375" cy="715963"/>
        </p:xfrm>
        <a:graphic>
          <a:graphicData uri="http://schemas.openxmlformats.org/presentationml/2006/ole">
            <mc:AlternateContent xmlns:mc="http://schemas.openxmlformats.org/markup-compatibility/2006">
              <mc:Choice xmlns:v="urn:schemas-microsoft-com:vml" Requires="v">
                <p:oleObj name="CS ChemDraw Drawing" r:id="rId15" imgW="461144" imgH="715789" progId="ChemDraw.Document.6.0">
                  <p:embed/>
                </p:oleObj>
              </mc:Choice>
              <mc:Fallback>
                <p:oleObj name="CS ChemDraw Drawing" r:id="rId15" imgW="461144"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5932288" y="1269999"/>
                        <a:ext cx="460375" cy="715963"/>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5957400" y="2592201"/>
          <a:ext cx="546100" cy="762000"/>
        </p:xfrm>
        <a:graphic>
          <a:graphicData uri="http://schemas.openxmlformats.org/presentationml/2006/ole">
            <mc:AlternateContent xmlns:mc="http://schemas.openxmlformats.org/markup-compatibility/2006">
              <mc:Choice xmlns:v="urn:schemas-microsoft-com:vml" Requires="v">
                <p:oleObj name="CS ChemDraw Drawing" r:id="rId17" imgW="546488" imgH="761668" progId="ChemDraw.Document.6.0">
                  <p:embed/>
                </p:oleObj>
              </mc:Choice>
              <mc:Fallback>
                <p:oleObj name="CS ChemDraw Drawing" r:id="rId17" imgW="546488" imgH="761668"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5957400" y="2592201"/>
                        <a:ext cx="546100"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66032" y="3036137"/>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66032" y="3036137"/>
                        <a:ext cx="563563" cy="715963"/>
                      </a:xfrm>
                      <a:prstGeom prst="rect">
                        <a:avLst/>
                      </a:prstGeom>
                    </p:spPr>
                  </p:pic>
                </p:oleObj>
              </mc:Fallback>
            </mc:AlternateContent>
          </a:graphicData>
        </a:graphic>
      </p:graphicFrame>
      <p:cxnSp>
        <p:nvCxnSpPr>
          <p:cNvPr id="50" name="Straight Connector 49">
            <a:extLst>
              <a:ext uri="{FF2B5EF4-FFF2-40B4-BE49-F238E27FC236}">
                <a16:creationId xmlns:a16="http://schemas.microsoft.com/office/drawing/2014/main" id="{C79FBBEF-A1E9-4B40-86F3-282B0D1A7845}"/>
              </a:ext>
            </a:extLst>
          </p:cNvPr>
          <p:cNvCxnSpPr>
            <a:cxnSpLocks/>
          </p:cNvCxnSpPr>
          <p:nvPr/>
        </p:nvCxnSpPr>
        <p:spPr>
          <a:xfrm>
            <a:off x="6257925" y="2526506"/>
            <a:ext cx="443799" cy="86761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60202" y="349557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60202" y="349557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62364"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62364"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7553094" y="2371227"/>
            <a:ext cx="476956" cy="134968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889989" y="3394118"/>
            <a:ext cx="489179" cy="35798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FDB6E45-C5F6-4C42-8D0D-FFB58EA1E0B5}"/>
              </a:ext>
            </a:extLst>
          </p:cNvPr>
          <p:cNvCxnSpPr>
            <a:cxnSpLocks/>
          </p:cNvCxnSpPr>
          <p:nvPr/>
        </p:nvCxnSpPr>
        <p:spPr>
          <a:xfrm flipV="1">
            <a:off x="6889989" y="3002820"/>
            <a:ext cx="1100604" cy="39129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770886" y="1468144"/>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770886" y="1468144"/>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26254" y="378042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26254" y="378042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a:stCxn id="68" idx="2"/>
          </p:cNvCxnSpPr>
          <p:nvPr/>
        </p:nvCxnSpPr>
        <p:spPr>
          <a:xfrm flipH="1">
            <a:off x="6460202" y="1499551"/>
            <a:ext cx="419272" cy="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6518491" y="945553"/>
            <a:ext cx="721965" cy="553998"/>
          </a:xfrm>
          <a:prstGeom prst="rect">
            <a:avLst/>
          </a:prstGeom>
          <a:noFill/>
        </p:spPr>
        <p:txBody>
          <a:bodyPr wrap="square" rtlCol="0">
            <a:spAutoFit/>
          </a:bodyPr>
          <a:lstStyle/>
          <a:p>
            <a:r>
              <a:rPr lang="en-US" dirty="0"/>
              <a:t>toward </a:t>
            </a:r>
          </a:p>
          <a:p>
            <a:r>
              <a:rPr lang="en-US" dirty="0"/>
              <a:t>1-hexene product</a:t>
            </a:r>
          </a:p>
        </p:txBody>
      </p:sp>
      <p:cxnSp>
        <p:nvCxnSpPr>
          <p:cNvPr id="72" name="Straight Arrow Connector 71">
            <a:extLst>
              <a:ext uri="{FF2B5EF4-FFF2-40B4-BE49-F238E27FC236}">
                <a16:creationId xmlns:a16="http://schemas.microsoft.com/office/drawing/2014/main" id="{BD829516-7C45-44F3-AB9D-A6A9CF4CD55B}"/>
              </a:ext>
            </a:extLst>
          </p:cNvPr>
          <p:cNvCxnSpPr>
            <a:cxnSpLocks/>
            <a:stCxn id="73" idx="0"/>
          </p:cNvCxnSpPr>
          <p:nvPr/>
        </p:nvCxnSpPr>
        <p:spPr>
          <a:xfrm flipV="1">
            <a:off x="8443812" y="3618271"/>
            <a:ext cx="65188" cy="27113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8D97C10-FD07-4D46-9D7E-9549EDB5B810}"/>
              </a:ext>
            </a:extLst>
          </p:cNvPr>
          <p:cNvSpPr txBox="1"/>
          <p:nvPr/>
        </p:nvSpPr>
        <p:spPr>
          <a:xfrm>
            <a:off x="8082829" y="3889401"/>
            <a:ext cx="721965" cy="553998"/>
          </a:xfrm>
          <a:prstGeom prst="rect">
            <a:avLst/>
          </a:prstGeom>
          <a:noFill/>
        </p:spPr>
        <p:txBody>
          <a:bodyPr wrap="square" rtlCol="0">
            <a:spAutoFit/>
          </a:bodyPr>
          <a:lstStyle/>
          <a:p>
            <a:r>
              <a:rPr lang="en-US" dirty="0"/>
              <a:t>toward </a:t>
            </a:r>
          </a:p>
          <a:p>
            <a:r>
              <a:rPr lang="en-US" dirty="0"/>
              <a:t>1-octene product</a:t>
            </a:r>
          </a:p>
        </p:txBody>
      </p:sp>
      <p:cxnSp>
        <p:nvCxnSpPr>
          <p:cNvPr id="79" name="Straight Arrow Connector 78">
            <a:extLst>
              <a:ext uri="{FF2B5EF4-FFF2-40B4-BE49-F238E27FC236}">
                <a16:creationId xmlns:a16="http://schemas.microsoft.com/office/drawing/2014/main" id="{50D8D71C-9B3A-4170-A8B6-62C5618C3748}"/>
              </a:ext>
            </a:extLst>
          </p:cNvPr>
          <p:cNvCxnSpPr>
            <a:cxnSpLocks/>
            <a:stCxn id="80" idx="2"/>
          </p:cNvCxnSpPr>
          <p:nvPr/>
        </p:nvCxnSpPr>
        <p:spPr>
          <a:xfrm flipH="1">
            <a:off x="8443812" y="1681549"/>
            <a:ext cx="283479" cy="96451"/>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92071CD8-EC7C-4AC5-8C12-7682C91111F9}"/>
              </a:ext>
            </a:extLst>
          </p:cNvPr>
          <p:cNvSpPr txBox="1"/>
          <p:nvPr/>
        </p:nvSpPr>
        <p:spPr>
          <a:xfrm>
            <a:off x="8366308" y="1127551"/>
            <a:ext cx="721965" cy="553998"/>
          </a:xfrm>
          <a:prstGeom prst="rect">
            <a:avLst/>
          </a:prstGeom>
          <a:noFill/>
        </p:spPr>
        <p:txBody>
          <a:bodyPr wrap="square" rtlCol="0">
            <a:spAutoFit/>
          </a:bodyPr>
          <a:lstStyle/>
          <a:p>
            <a:r>
              <a:rPr lang="en-US" dirty="0"/>
              <a:t>toward </a:t>
            </a:r>
          </a:p>
          <a:p>
            <a:r>
              <a:rPr lang="en-US" dirty="0"/>
              <a:t>C</a:t>
            </a:r>
            <a:r>
              <a:rPr lang="en-US" baseline="-25000" dirty="0"/>
              <a:t>10+</a:t>
            </a:r>
            <a:r>
              <a:rPr lang="en-US" dirty="0"/>
              <a:t> products</a:t>
            </a:r>
          </a:p>
        </p:txBody>
      </p:sp>
      <p:graphicFrame>
        <p:nvGraphicFramePr>
          <p:cNvPr id="49" name="Object 48">
            <a:extLst>
              <a:ext uri="{FF2B5EF4-FFF2-40B4-BE49-F238E27FC236}">
                <a16:creationId xmlns:a16="http://schemas.microsoft.com/office/drawing/2014/main" id="{B454A344-B7AC-4DF5-896E-3A26FCF46FAD}"/>
              </a:ext>
            </a:extLst>
          </p:cNvPr>
          <p:cNvGraphicFramePr>
            <a:graphicFrameLocks noChangeAspect="1"/>
          </p:cNvGraphicFramePr>
          <p:nvPr/>
        </p:nvGraphicFramePr>
        <p:xfrm>
          <a:off x="6872288" y="214313"/>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49" name="Object 48">
                        <a:extLst>
                          <a:ext uri="{FF2B5EF4-FFF2-40B4-BE49-F238E27FC236}">
                            <a16:creationId xmlns:a16="http://schemas.microsoft.com/office/drawing/2014/main" id="{B454A344-B7AC-4DF5-896E-3A26FCF46FAD}"/>
                          </a:ext>
                        </a:extLst>
                      </p:cNvPr>
                      <p:cNvPicPr/>
                      <p:nvPr/>
                    </p:nvPicPr>
                    <p:blipFill>
                      <a:blip r:embed="rId30"/>
                      <a:stretch>
                        <a:fillRect/>
                      </a:stretch>
                    </p:blipFill>
                    <p:spPr>
                      <a:xfrm>
                        <a:off x="6872288" y="214313"/>
                        <a:ext cx="1636712" cy="469900"/>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A2C3FCAB-1BF2-4E4A-A847-CBCE9994091E}"/>
              </a:ext>
            </a:extLst>
          </p:cNvPr>
          <p:cNvSpPr txBox="1"/>
          <p:nvPr/>
        </p:nvSpPr>
        <p:spPr>
          <a:xfrm>
            <a:off x="1305002" y="3565929"/>
            <a:ext cx="1659729" cy="246221"/>
          </a:xfrm>
          <a:prstGeom prst="rect">
            <a:avLst/>
          </a:prstGeom>
          <a:solidFill>
            <a:srgbClr val="000099">
              <a:alpha val="80000"/>
            </a:srgbClr>
          </a:solidFill>
        </p:spPr>
        <p:txBody>
          <a:bodyPr wrap="square" rtlCol="0">
            <a:spAutoFit/>
          </a:bodyPr>
          <a:lstStyle/>
          <a:p>
            <a:r>
              <a:rPr lang="en-US" u="sng" dirty="0">
                <a:solidFill>
                  <a:schemeClr val="bg1"/>
                </a:solidFill>
              </a:rPr>
              <a:t>turnover-limiting barriers</a:t>
            </a:r>
          </a:p>
        </p:txBody>
      </p:sp>
      <p:cxnSp>
        <p:nvCxnSpPr>
          <p:cNvPr id="60" name="Straight Arrow Connector 59">
            <a:extLst>
              <a:ext uri="{FF2B5EF4-FFF2-40B4-BE49-F238E27FC236}">
                <a16:creationId xmlns:a16="http://schemas.microsoft.com/office/drawing/2014/main" id="{8D6F583C-25FD-4C79-B880-56829A5CC180}"/>
              </a:ext>
            </a:extLst>
          </p:cNvPr>
          <p:cNvCxnSpPr>
            <a:cxnSpLocks/>
            <a:stCxn id="59" idx="0"/>
          </p:cNvCxnSpPr>
          <p:nvPr/>
        </p:nvCxnSpPr>
        <p:spPr>
          <a:xfrm flipV="1">
            <a:off x="2134867" y="1268399"/>
            <a:ext cx="174693" cy="2297530"/>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BBDD300-4319-40A9-8228-E19B28E48556}"/>
              </a:ext>
            </a:extLst>
          </p:cNvPr>
          <p:cNvCxnSpPr>
            <a:cxnSpLocks/>
            <a:stCxn id="59" idx="0"/>
          </p:cNvCxnSpPr>
          <p:nvPr/>
        </p:nvCxnSpPr>
        <p:spPr>
          <a:xfrm flipV="1">
            <a:off x="2134867" y="1306357"/>
            <a:ext cx="2077329" cy="2259572"/>
          </a:xfrm>
          <a:prstGeom prst="straightConnector1">
            <a:avLst/>
          </a:prstGeom>
          <a:ln w="12700" cmpd="sng">
            <a:solidFill>
              <a:srgbClr val="3333AD"/>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3413CA1E-4148-4897-B143-04E4C8632E78}"/>
              </a:ext>
            </a:extLst>
          </p:cNvPr>
          <p:cNvSpPr txBox="1"/>
          <p:nvPr/>
        </p:nvSpPr>
        <p:spPr>
          <a:xfrm>
            <a:off x="3595338" y="3738949"/>
            <a:ext cx="2678920" cy="707886"/>
          </a:xfrm>
          <a:prstGeom prst="rect">
            <a:avLst/>
          </a:prstGeom>
          <a:solidFill>
            <a:srgbClr val="008000">
              <a:alpha val="80000"/>
            </a:srgbClr>
          </a:solidFill>
        </p:spPr>
        <p:txBody>
          <a:bodyPr wrap="square" rtlCol="0">
            <a:spAutoFit/>
          </a:bodyPr>
          <a:lstStyle/>
          <a:p>
            <a:r>
              <a:rPr lang="en-US" u="sng" dirty="0">
                <a:solidFill>
                  <a:schemeClr val="bg1"/>
                </a:solidFill>
              </a:rPr>
              <a:t>product-determining barriers</a:t>
            </a:r>
          </a:p>
          <a:p>
            <a:endParaRPr lang="en-US" u="sng" dirty="0">
              <a:solidFill>
                <a:schemeClr val="bg1"/>
              </a:solidFill>
            </a:endParaRPr>
          </a:p>
          <a:p>
            <a:r>
              <a:rPr lang="el-GR" dirty="0">
                <a:solidFill>
                  <a:schemeClr val="bg1"/>
                </a:solidFill>
              </a:rPr>
              <a:t>ΔΔ</a:t>
            </a:r>
            <a:r>
              <a:rPr lang="en-US" dirty="0">
                <a:solidFill>
                  <a:schemeClr val="bg1"/>
                </a:solidFill>
              </a:rPr>
              <a:t>G(1-hexene/1-octene) = 3.1 – 0.6 = 2.5</a:t>
            </a:r>
          </a:p>
          <a:p>
            <a:r>
              <a:rPr lang="el-GR" dirty="0">
                <a:solidFill>
                  <a:schemeClr val="bg1"/>
                </a:solidFill>
              </a:rPr>
              <a:t>ΔΔ</a:t>
            </a:r>
            <a:r>
              <a:rPr lang="en-US" dirty="0">
                <a:solidFill>
                  <a:schemeClr val="bg1"/>
                </a:solidFill>
              </a:rPr>
              <a:t>G(1-octene/C</a:t>
            </a:r>
            <a:r>
              <a:rPr lang="en-US" baseline="-25000" dirty="0">
                <a:solidFill>
                  <a:schemeClr val="bg1"/>
                </a:solidFill>
              </a:rPr>
              <a:t>10+</a:t>
            </a:r>
            <a:r>
              <a:rPr lang="en-US" dirty="0">
                <a:solidFill>
                  <a:schemeClr val="bg1"/>
                </a:solidFill>
              </a:rPr>
              <a:t>) = -5.1 – 2.3 = -7.4</a:t>
            </a:r>
          </a:p>
        </p:txBody>
      </p:sp>
      <p:cxnSp>
        <p:nvCxnSpPr>
          <p:cNvPr id="63" name="Straight Arrow Connector 62">
            <a:extLst>
              <a:ext uri="{FF2B5EF4-FFF2-40B4-BE49-F238E27FC236}">
                <a16:creationId xmlns:a16="http://schemas.microsoft.com/office/drawing/2014/main" id="{9403462A-A03A-4302-BDC3-1EF192A02D76}"/>
              </a:ext>
            </a:extLst>
          </p:cNvPr>
          <p:cNvCxnSpPr>
            <a:cxnSpLocks/>
            <a:stCxn id="62" idx="0"/>
          </p:cNvCxnSpPr>
          <p:nvPr/>
        </p:nvCxnSpPr>
        <p:spPr>
          <a:xfrm flipV="1">
            <a:off x="4934798" y="2419351"/>
            <a:ext cx="1235103" cy="1319598"/>
          </a:xfrm>
          <a:prstGeom prst="straightConnector1">
            <a:avLst/>
          </a:prstGeom>
          <a:ln w="12700" cmpd="sng">
            <a:solidFill>
              <a:srgbClr val="339933"/>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BB259E5-6F4D-40A8-A376-F113CE1F5EA1}"/>
              </a:ext>
            </a:extLst>
          </p:cNvPr>
          <p:cNvCxnSpPr>
            <a:cxnSpLocks/>
            <a:stCxn id="62" idx="0"/>
          </p:cNvCxnSpPr>
          <p:nvPr/>
        </p:nvCxnSpPr>
        <p:spPr>
          <a:xfrm flipV="1">
            <a:off x="4934798" y="2667879"/>
            <a:ext cx="3172299" cy="1071070"/>
          </a:xfrm>
          <a:prstGeom prst="straightConnector1">
            <a:avLst/>
          </a:prstGeom>
          <a:ln w="12700" cmpd="sng">
            <a:solidFill>
              <a:srgbClr val="339933"/>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AA9552B-E3AE-417E-B9B4-943ACD80D009}"/>
              </a:ext>
            </a:extLst>
          </p:cNvPr>
          <p:cNvCxnSpPr>
            <a:cxnSpLocks/>
          </p:cNvCxnSpPr>
          <p:nvPr/>
        </p:nvCxnSpPr>
        <p:spPr>
          <a:xfrm>
            <a:off x="6169901" y="2336507"/>
            <a:ext cx="0" cy="189999"/>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F614F2E-3A00-4EC9-B00B-8A03C620DA17}"/>
              </a:ext>
            </a:extLst>
          </p:cNvPr>
          <p:cNvCxnSpPr>
            <a:cxnSpLocks/>
          </p:cNvCxnSpPr>
          <p:nvPr/>
        </p:nvCxnSpPr>
        <p:spPr>
          <a:xfrm>
            <a:off x="8107097" y="2371227"/>
            <a:ext cx="0" cy="596503"/>
          </a:xfrm>
          <a:prstGeom prst="line">
            <a:avLst/>
          </a:prstGeom>
          <a:ln w="12700" cmpd="sng">
            <a:solidFill>
              <a:srgbClr val="339933"/>
            </a:solidFill>
          </a:ln>
          <a:effectLst/>
        </p:spPr>
        <p:style>
          <a:lnRef idx="2">
            <a:schemeClr val="accent1"/>
          </a:lnRef>
          <a:fillRef idx="0">
            <a:schemeClr val="accent1"/>
          </a:fillRef>
          <a:effectRef idx="1">
            <a:schemeClr val="accent1"/>
          </a:effectRef>
          <a:fontRef idx="minor">
            <a:schemeClr val="tx1"/>
          </a:fontRef>
        </p:style>
      </p:cxnSp>
      <p:graphicFrame>
        <p:nvGraphicFramePr>
          <p:cNvPr id="57" name="Object 56">
            <a:extLst>
              <a:ext uri="{FF2B5EF4-FFF2-40B4-BE49-F238E27FC236}">
                <a16:creationId xmlns:a16="http://schemas.microsoft.com/office/drawing/2014/main" id="{DE882E4E-EAFB-40BB-ACC4-FF84D2014C72}"/>
              </a:ext>
            </a:extLst>
          </p:cNvPr>
          <p:cNvGraphicFramePr>
            <a:graphicFrameLocks noChangeAspect="1"/>
          </p:cNvGraphicFramePr>
          <p:nvPr/>
        </p:nvGraphicFramePr>
        <p:xfrm>
          <a:off x="6535738" y="1862138"/>
          <a:ext cx="612775" cy="715962"/>
        </p:xfrm>
        <a:graphic>
          <a:graphicData uri="http://schemas.openxmlformats.org/presentationml/2006/ole">
            <mc:AlternateContent xmlns:mc="http://schemas.openxmlformats.org/markup-compatibility/2006">
              <mc:Choice xmlns:v="urn:schemas-microsoft-com:vml" Requires="v">
                <p:oleObj name="CS ChemDraw Drawing" r:id="rId31" imgW="613544" imgH="715789" progId="ChemDraw.Document.6.0">
                  <p:embed/>
                </p:oleObj>
              </mc:Choice>
              <mc:Fallback>
                <p:oleObj name="CS ChemDraw Drawing" r:id="rId31" imgW="613544" imgH="715789" progId="ChemDraw.Document.6.0">
                  <p:embed/>
                  <p:pic>
                    <p:nvPicPr>
                      <p:cNvPr id="57" name="Object 56">
                        <a:extLst>
                          <a:ext uri="{FF2B5EF4-FFF2-40B4-BE49-F238E27FC236}">
                            <a16:creationId xmlns:a16="http://schemas.microsoft.com/office/drawing/2014/main" id="{DE882E4E-EAFB-40BB-ACC4-FF84D2014C72}"/>
                          </a:ext>
                        </a:extLst>
                      </p:cNvPr>
                      <p:cNvPicPr/>
                      <p:nvPr/>
                    </p:nvPicPr>
                    <p:blipFill>
                      <a:blip r:embed="rId32"/>
                      <a:stretch>
                        <a:fillRect/>
                      </a:stretch>
                    </p:blipFill>
                    <p:spPr>
                      <a:xfrm>
                        <a:off x="6535738" y="1862138"/>
                        <a:ext cx="612775" cy="715962"/>
                      </a:xfrm>
                      <a:prstGeom prst="rect">
                        <a:avLst/>
                      </a:prstGeom>
                    </p:spPr>
                  </p:pic>
                </p:oleObj>
              </mc:Fallback>
            </mc:AlternateContent>
          </a:graphicData>
        </a:graphic>
      </p:graphicFrame>
      <p:cxnSp>
        <p:nvCxnSpPr>
          <p:cNvPr id="71" name="Straight Arrow Connector 70">
            <a:extLst>
              <a:ext uri="{FF2B5EF4-FFF2-40B4-BE49-F238E27FC236}">
                <a16:creationId xmlns:a16="http://schemas.microsoft.com/office/drawing/2014/main" id="{8707078C-35CC-4276-8E5E-FB1F035DDE66}"/>
              </a:ext>
            </a:extLst>
          </p:cNvPr>
          <p:cNvCxnSpPr>
            <a:cxnSpLocks/>
          </p:cNvCxnSpPr>
          <p:nvPr/>
        </p:nvCxnSpPr>
        <p:spPr>
          <a:xfrm flipH="1">
            <a:off x="6813550" y="1499551"/>
            <a:ext cx="65924" cy="36258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0EC93EA-6F94-4E0C-91E4-73141A84FA21}"/>
              </a:ext>
            </a:extLst>
          </p:cNvPr>
          <p:cNvCxnSpPr>
            <a:cxnSpLocks/>
          </p:cNvCxnSpPr>
          <p:nvPr/>
        </p:nvCxnSpPr>
        <p:spPr>
          <a:xfrm flipH="1">
            <a:off x="5596984" y="2336507"/>
            <a:ext cx="484729" cy="574969"/>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92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par>
                                <p:cTn id="19" presetID="10"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1017C79-5E50-476A-9A81-BA09BF13378C}"/>
              </a:ext>
            </a:extLst>
          </p:cNvPr>
          <p:cNvSpPr/>
          <p:nvPr/>
        </p:nvSpPr>
        <p:spPr>
          <a:xfrm>
            <a:off x="361508" y="947088"/>
            <a:ext cx="2668374" cy="3004880"/>
          </a:xfrm>
          <a:prstGeom prst="round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w/o explicit </a:t>
            </a:r>
            <a:r>
              <a:rPr lang="en-US" dirty="0" err="1">
                <a:solidFill>
                  <a:schemeClr val="tx1">
                    <a:lumMod val="50000"/>
                  </a:schemeClr>
                </a:solidFill>
              </a:rPr>
              <a:t>PhX</a:t>
            </a:r>
            <a:endParaRPr lang="en-US" dirty="0">
              <a:solidFill>
                <a:schemeClr val="tx1">
                  <a:lumMod val="50000"/>
                </a:schemeClr>
              </a:solidFill>
            </a:endParaRPr>
          </a:p>
          <a:p>
            <a:pPr algn="ctr"/>
            <a:endParaRPr lang="en-US" dirty="0">
              <a:solidFill>
                <a:schemeClr val="tx1">
                  <a:lumMod val="50000"/>
                </a:schemeClr>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Rounded Corners 1">
            <a:extLst>
              <a:ext uri="{FF2B5EF4-FFF2-40B4-BE49-F238E27FC236}">
                <a16:creationId xmlns:a16="http://schemas.microsoft.com/office/drawing/2014/main" id="{A51FFB4E-22CF-4A64-A666-EDCCDE9C3905}"/>
              </a:ext>
            </a:extLst>
          </p:cNvPr>
          <p:cNvSpPr/>
          <p:nvPr/>
        </p:nvSpPr>
        <p:spPr>
          <a:xfrm>
            <a:off x="3080272" y="947088"/>
            <a:ext cx="1568450" cy="300488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explicit </a:t>
            </a:r>
            <a:r>
              <a:rPr lang="en-US" dirty="0" err="1">
                <a:solidFill>
                  <a:schemeClr val="tx1">
                    <a:lumMod val="50000"/>
                  </a:schemeClr>
                </a:solidFill>
              </a:rPr>
              <a:t>PhCl</a:t>
            </a:r>
            <a:r>
              <a:rPr lang="en-US" dirty="0">
                <a:solidFill>
                  <a:schemeClr val="tx1">
                    <a:lumMod val="50000"/>
                  </a:schemeClr>
                </a:solidFill>
              </a:rPr>
              <a:t> solvent:</a:t>
            </a:r>
          </a:p>
          <a:p>
            <a:pPr algn="ctr"/>
            <a:endParaRPr lang="en-US" dirty="0">
              <a:solidFill>
                <a:schemeClr val="tx1">
                  <a:lumMod val="50000"/>
                </a:schemeClr>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Rounded Corners 4">
            <a:extLst>
              <a:ext uri="{FF2B5EF4-FFF2-40B4-BE49-F238E27FC236}">
                <a16:creationId xmlns:a16="http://schemas.microsoft.com/office/drawing/2014/main" id="{7A701CF6-7F86-4816-9BBE-4AC8B785B5F0}"/>
              </a:ext>
            </a:extLst>
          </p:cNvPr>
          <p:cNvSpPr/>
          <p:nvPr/>
        </p:nvSpPr>
        <p:spPr>
          <a:xfrm>
            <a:off x="4699113" y="947088"/>
            <a:ext cx="1568450" cy="3004880"/>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50000"/>
                  </a:schemeClr>
                </a:solidFill>
              </a:rPr>
              <a:t>explicit </a:t>
            </a:r>
            <a:r>
              <a:rPr lang="en-US" dirty="0" err="1">
                <a:solidFill>
                  <a:schemeClr val="tx1">
                    <a:lumMod val="50000"/>
                  </a:schemeClr>
                </a:solidFill>
              </a:rPr>
              <a:t>PhF</a:t>
            </a:r>
            <a:r>
              <a:rPr lang="en-US" dirty="0">
                <a:solidFill>
                  <a:schemeClr val="tx1">
                    <a:lumMod val="50000"/>
                  </a:schemeClr>
                </a:solidFill>
              </a:rPr>
              <a:t> solvent:</a:t>
            </a: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sp>
        <p:nvSpPr>
          <p:cNvPr id="3" name="Title 2">
            <a:extLst>
              <a:ext uri="{FF2B5EF4-FFF2-40B4-BE49-F238E27FC236}">
                <a16:creationId xmlns:a16="http://schemas.microsoft.com/office/drawing/2014/main" id="{07F79D98-2981-44AB-8C8F-AF5865DCC4A7}"/>
              </a:ext>
            </a:extLst>
          </p:cNvPr>
          <p:cNvSpPr>
            <a:spLocks noGrp="1"/>
          </p:cNvSpPr>
          <p:nvPr>
            <p:ph type="title"/>
          </p:nvPr>
        </p:nvSpPr>
        <p:spPr/>
        <p:txBody>
          <a:bodyPr/>
          <a:lstStyle/>
          <a:p>
            <a:r>
              <a:rPr lang="en-US" dirty="0"/>
              <a:t>inner-sphere effect of </a:t>
            </a:r>
            <a:r>
              <a:rPr lang="en-US" dirty="0" err="1"/>
              <a:t>PhX</a:t>
            </a:r>
            <a:r>
              <a:rPr lang="en-US" dirty="0"/>
              <a:t> on 1-C</a:t>
            </a:r>
            <a:r>
              <a:rPr lang="en-US" baseline="-25000" dirty="0"/>
              <a:t>8</a:t>
            </a:r>
            <a:r>
              <a:rPr lang="en-US" dirty="0"/>
              <a:t>/1-C</a:t>
            </a:r>
            <a:r>
              <a:rPr lang="en-US" baseline="-25000" dirty="0"/>
              <a:t>6</a:t>
            </a:r>
            <a:r>
              <a:rPr lang="en-US" dirty="0"/>
              <a:t> selectivity</a:t>
            </a:r>
          </a:p>
        </p:txBody>
      </p:sp>
      <p:graphicFrame>
        <p:nvGraphicFramePr>
          <p:cNvPr id="4" name="Object 3">
            <a:extLst>
              <a:ext uri="{FF2B5EF4-FFF2-40B4-BE49-F238E27FC236}">
                <a16:creationId xmlns:a16="http://schemas.microsoft.com/office/drawing/2014/main" id="{8DB0E04E-AC7A-4365-A7A7-626DA7E76AB5}"/>
              </a:ext>
            </a:extLst>
          </p:cNvPr>
          <p:cNvGraphicFramePr>
            <a:graphicFrameLocks noChangeAspect="1"/>
          </p:cNvGraphicFramePr>
          <p:nvPr/>
        </p:nvGraphicFramePr>
        <p:xfrm>
          <a:off x="444813" y="1397000"/>
          <a:ext cx="5583237" cy="2352675"/>
        </p:xfrm>
        <a:graphic>
          <a:graphicData uri="http://schemas.openxmlformats.org/presentationml/2006/ole">
            <mc:AlternateContent xmlns:mc="http://schemas.openxmlformats.org/markup-compatibility/2006">
              <mc:Choice xmlns:v="urn:schemas-microsoft-com:vml" Requires="v">
                <p:oleObj name="CS ChemDraw Drawing" r:id="rId2" imgW="5583577" imgH="2352748" progId="ChemDraw.Document.6.0">
                  <p:embed/>
                </p:oleObj>
              </mc:Choice>
              <mc:Fallback>
                <p:oleObj name="CS ChemDraw Drawing" r:id="rId2" imgW="5583577" imgH="2352748" progId="ChemDraw.Document.6.0">
                  <p:embed/>
                  <p:pic>
                    <p:nvPicPr>
                      <p:cNvPr id="4" name="Object 3">
                        <a:extLst>
                          <a:ext uri="{FF2B5EF4-FFF2-40B4-BE49-F238E27FC236}">
                            <a16:creationId xmlns:a16="http://schemas.microsoft.com/office/drawing/2014/main" id="{8DB0E04E-AC7A-4365-A7A7-626DA7E76AB5}"/>
                          </a:ext>
                        </a:extLst>
                      </p:cNvPr>
                      <p:cNvPicPr/>
                      <p:nvPr/>
                    </p:nvPicPr>
                    <p:blipFill>
                      <a:blip r:embed="rId3"/>
                      <a:stretch>
                        <a:fillRect/>
                      </a:stretch>
                    </p:blipFill>
                    <p:spPr>
                      <a:xfrm>
                        <a:off x="444813" y="1397000"/>
                        <a:ext cx="5583237" cy="235267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7AABEB58-1943-4697-A143-F6101F338E6F}"/>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sp>
        <p:nvSpPr>
          <p:cNvPr id="7" name="TextBox 6">
            <a:extLst>
              <a:ext uri="{FF2B5EF4-FFF2-40B4-BE49-F238E27FC236}">
                <a16:creationId xmlns:a16="http://schemas.microsoft.com/office/drawing/2014/main" id="{9C6B87F1-7B5E-4369-8F31-F6B3376EE1C8}"/>
              </a:ext>
            </a:extLst>
          </p:cNvPr>
          <p:cNvSpPr txBox="1"/>
          <p:nvPr/>
        </p:nvSpPr>
        <p:spPr>
          <a:xfrm>
            <a:off x="666307" y="3993890"/>
            <a:ext cx="5762846" cy="246221"/>
          </a:xfrm>
          <a:prstGeom prst="rect">
            <a:avLst/>
          </a:prstGeom>
          <a:noFill/>
        </p:spPr>
        <p:txBody>
          <a:bodyPr wrap="square" rtlCol="0">
            <a:spAutoFit/>
          </a:bodyPr>
          <a:lstStyle/>
          <a:p>
            <a:pPr algn="l"/>
            <a:r>
              <a:rPr lang="el-GR" b="1" dirty="0"/>
              <a:t>ΔΔ</a:t>
            </a:r>
            <a:r>
              <a:rPr lang="en-US" b="1" dirty="0"/>
              <a:t>G:	1.4	                                    0.2	                            1.4</a:t>
            </a:r>
          </a:p>
        </p:txBody>
      </p:sp>
      <p:sp>
        <p:nvSpPr>
          <p:cNvPr id="9" name="TextBox 8">
            <a:extLst>
              <a:ext uri="{FF2B5EF4-FFF2-40B4-BE49-F238E27FC236}">
                <a16:creationId xmlns:a16="http://schemas.microsoft.com/office/drawing/2014/main" id="{38A4AFB5-AC7F-4CC7-AE46-AAD82B921FDD}"/>
              </a:ext>
            </a:extLst>
          </p:cNvPr>
          <p:cNvSpPr txBox="1"/>
          <p:nvPr/>
        </p:nvSpPr>
        <p:spPr>
          <a:xfrm>
            <a:off x="86041" y="711221"/>
            <a:ext cx="3305713" cy="246221"/>
          </a:xfrm>
          <a:prstGeom prst="rect">
            <a:avLst/>
          </a:prstGeom>
          <a:noFill/>
        </p:spPr>
        <p:txBody>
          <a:bodyPr wrap="none" rtlCol="0">
            <a:spAutoFit/>
          </a:bodyPr>
          <a:lstStyle/>
          <a:p>
            <a:r>
              <a:rPr lang="el-GR" dirty="0"/>
              <a:t>Δ</a:t>
            </a:r>
            <a:r>
              <a:rPr lang="en-US" dirty="0"/>
              <a:t>G in kcal/mol, including continuum solvent corrections</a:t>
            </a:r>
          </a:p>
        </p:txBody>
      </p:sp>
      <p:sp>
        <p:nvSpPr>
          <p:cNvPr id="10" name="TextBox 9">
            <a:extLst>
              <a:ext uri="{FF2B5EF4-FFF2-40B4-BE49-F238E27FC236}">
                <a16:creationId xmlns:a16="http://schemas.microsoft.com/office/drawing/2014/main" id="{3ECCCFC3-DA84-448B-9C6D-17D4C90D436F}"/>
              </a:ext>
            </a:extLst>
          </p:cNvPr>
          <p:cNvSpPr txBox="1"/>
          <p:nvPr/>
        </p:nvSpPr>
        <p:spPr>
          <a:xfrm>
            <a:off x="6317954" y="1713676"/>
            <a:ext cx="2749846" cy="1754326"/>
          </a:xfrm>
          <a:prstGeom prst="rect">
            <a:avLst/>
          </a:prstGeom>
          <a:noFill/>
        </p:spPr>
        <p:txBody>
          <a:bodyPr wrap="square" rtlCol="0">
            <a:spAutoFit/>
          </a:bodyPr>
          <a:lstStyle/>
          <a:p>
            <a:pPr algn="l"/>
            <a:r>
              <a:rPr lang="en-US" sz="1200" dirty="0"/>
              <a:t>Correctly predicts lower 1-C</a:t>
            </a:r>
            <a:r>
              <a:rPr lang="en-US" sz="1200" baseline="-25000" dirty="0"/>
              <a:t>8</a:t>
            </a:r>
            <a:r>
              <a:rPr lang="en-US" sz="1200" dirty="0"/>
              <a:t>/1-C</a:t>
            </a:r>
            <a:r>
              <a:rPr lang="en-US" sz="1200" baseline="-25000" dirty="0"/>
              <a:t>6</a:t>
            </a:r>
            <a:r>
              <a:rPr lang="en-US" sz="1200" dirty="0"/>
              <a:t> with </a:t>
            </a:r>
            <a:r>
              <a:rPr lang="en-US" sz="1200" dirty="0" err="1"/>
              <a:t>PhCl</a:t>
            </a:r>
            <a:r>
              <a:rPr lang="en-US" sz="1200" dirty="0"/>
              <a:t> solvent than </a:t>
            </a:r>
            <a:r>
              <a:rPr lang="en-US" sz="1200" dirty="0" err="1"/>
              <a:t>PhH</a:t>
            </a:r>
            <a:endParaRPr lang="en-US" sz="1200" dirty="0"/>
          </a:p>
          <a:p>
            <a:pPr algn="l"/>
            <a:endParaRPr lang="en-US" sz="1200" dirty="0"/>
          </a:p>
          <a:p>
            <a:pPr algn="l"/>
            <a:r>
              <a:rPr lang="en-US" sz="1200" dirty="0"/>
              <a:t>Correctly predicts same 1-C</a:t>
            </a:r>
            <a:r>
              <a:rPr lang="en-US" sz="1200" baseline="-25000" dirty="0"/>
              <a:t>8</a:t>
            </a:r>
            <a:r>
              <a:rPr lang="en-US" sz="1200" dirty="0"/>
              <a:t>/1-C</a:t>
            </a:r>
            <a:r>
              <a:rPr lang="en-US" sz="1200" baseline="-25000" dirty="0"/>
              <a:t>6</a:t>
            </a:r>
            <a:r>
              <a:rPr lang="en-US" sz="1200" dirty="0"/>
              <a:t> with </a:t>
            </a:r>
            <a:r>
              <a:rPr lang="en-US" sz="1200" dirty="0" err="1"/>
              <a:t>PhF</a:t>
            </a:r>
            <a:r>
              <a:rPr lang="en-US" sz="1200" dirty="0"/>
              <a:t> and </a:t>
            </a:r>
            <a:r>
              <a:rPr lang="en-US" sz="1200" dirty="0" err="1"/>
              <a:t>PhH</a:t>
            </a:r>
            <a:r>
              <a:rPr lang="en-US" sz="1200" dirty="0"/>
              <a:t> solvents</a:t>
            </a:r>
          </a:p>
          <a:p>
            <a:pPr algn="l"/>
            <a:endParaRPr lang="en-US" sz="1200" dirty="0"/>
          </a:p>
          <a:p>
            <a:pPr algn="l"/>
            <a:r>
              <a:rPr lang="en-US" sz="1200" dirty="0"/>
              <a:t>Supports that haloarene solvents can act as chain-terminating agents, reducing polyethylene </a:t>
            </a:r>
            <a:r>
              <a:rPr lang="en-US" sz="1200" dirty="0" err="1"/>
              <a:t>wt</a:t>
            </a:r>
            <a:r>
              <a:rPr lang="en-US" sz="1200" dirty="0"/>
              <a:t>%</a:t>
            </a:r>
          </a:p>
        </p:txBody>
      </p:sp>
      <p:sp>
        <p:nvSpPr>
          <p:cNvPr id="12" name="Rectangle 11">
            <a:extLst>
              <a:ext uri="{FF2B5EF4-FFF2-40B4-BE49-F238E27FC236}">
                <a16:creationId xmlns:a16="http://schemas.microsoft.com/office/drawing/2014/main" id="{8185F019-D92F-3BDF-80F6-88F072AFD828}"/>
              </a:ext>
            </a:extLst>
          </p:cNvPr>
          <p:cNvSpPr/>
          <p:nvPr/>
        </p:nvSpPr>
        <p:spPr>
          <a:xfrm>
            <a:off x="4674010" y="925238"/>
            <a:ext cx="1643943" cy="32930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00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xit" presetSubtype="0" fill="hold" grpId="0"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uiExpan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a:extLst>
              <a:ext uri="{FF2B5EF4-FFF2-40B4-BE49-F238E27FC236}">
                <a16:creationId xmlns:a16="http://schemas.microsoft.com/office/drawing/2014/main" id="{60C87CFA-11D1-443B-A317-C23B72507E98}"/>
              </a:ext>
            </a:extLst>
          </p:cNvPr>
          <p:cNvGraphicFramePr>
            <a:graphicFrameLocks/>
          </p:cNvGraphicFramePr>
          <p:nvPr/>
        </p:nvGraphicFramePr>
        <p:xfrm>
          <a:off x="274155" y="812987"/>
          <a:ext cx="8595689"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a:t>reaction pathways with </a:t>
            </a:r>
            <a:r>
              <a:rPr lang="en-US" dirty="0" err="1"/>
              <a:t>PhX</a:t>
            </a:r>
            <a:r>
              <a:rPr lang="en-US" dirty="0"/>
              <a:t> solvents</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29934" y="2861903"/>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29934" y="2861903"/>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2002600" y="627420"/>
          <a:ext cx="500062" cy="596900"/>
        </p:xfrm>
        <a:graphic>
          <a:graphicData uri="http://schemas.openxmlformats.org/presentationml/2006/ole">
            <mc:AlternateContent xmlns:mc="http://schemas.openxmlformats.org/markup-compatibility/2006">
              <mc:Choice xmlns:v="urn:schemas-microsoft-com:vml" Requires="v">
                <p:oleObj name="CS ChemDraw Drawing" r:id="rId5" imgW="499513" imgH="597148" progId="ChemDraw.Document.6.0">
                  <p:embed/>
                </p:oleObj>
              </mc:Choice>
              <mc:Fallback>
                <p:oleObj name="CS ChemDraw Drawing" r:id="rId5" imgW="499513"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2002600" y="627420"/>
                        <a:ext cx="500062"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8072" y="1531354"/>
            <a:ext cx="478045" cy="121960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49419" y="1537705"/>
            <a:ext cx="428801" cy="4312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56888" y="1572275"/>
            <a:ext cx="459403" cy="410137"/>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715678" y="1587756"/>
            <a:ext cx="440796" cy="381116"/>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91793" y="95491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91793" y="95491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429231" y="207587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429231" y="207587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917702" y="588239"/>
          <a:ext cx="598487" cy="630238"/>
        </p:xfrm>
        <a:graphic>
          <a:graphicData uri="http://schemas.openxmlformats.org/presentationml/2006/ole">
            <mc:AlternateContent xmlns:mc="http://schemas.openxmlformats.org/markup-compatibility/2006">
              <mc:Choice xmlns:v="urn:schemas-microsoft-com:vml" Requires="v">
                <p:oleObj name="CS ChemDraw Drawing" r:id="rId11" imgW="598484" imgH="630482" progId="ChemDraw.Document.6.0">
                  <p:embed/>
                </p:oleObj>
              </mc:Choice>
              <mc:Fallback>
                <p:oleObj name="CS ChemDraw Drawing" r:id="rId11" imgW="598484"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917702" y="588239"/>
                        <a:ext cx="598487" cy="630238"/>
                      </a:xfrm>
                      <a:prstGeom prst="rect">
                        <a:avLst/>
                      </a:prstGeom>
                    </p:spPr>
                  </p:pic>
                </p:oleObj>
              </mc:Fallback>
            </mc:AlternateContent>
          </a:graphicData>
        </a:graphic>
      </p:graphicFrame>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72812" y="2770686"/>
            <a:ext cx="472767" cy="28485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629276" y="2707481"/>
            <a:ext cx="464520" cy="34805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34636" y="2882673"/>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34636" y="2882673"/>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7170738" y="681038"/>
          <a:ext cx="560387" cy="715962"/>
        </p:xfrm>
        <a:graphic>
          <a:graphicData uri="http://schemas.openxmlformats.org/presentationml/2006/ole">
            <mc:AlternateContent xmlns:mc="http://schemas.openxmlformats.org/markup-compatibility/2006">
              <mc:Choice xmlns:v="urn:schemas-microsoft-com:vml" Requires="v">
                <p:oleObj name="CS ChemDraw Drawing" r:id="rId15" imgW="560473" imgH="715789" progId="ChemDraw.Document.6.0">
                  <p:embed/>
                </p:oleObj>
              </mc:Choice>
              <mc:Fallback>
                <p:oleObj name="CS ChemDraw Drawing" r:id="rId15" imgW="560473"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7170738" y="681038"/>
                        <a:ext cx="560387" cy="715962"/>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7170738" y="1966830"/>
          <a:ext cx="682625" cy="762000"/>
        </p:xfrm>
        <a:graphic>
          <a:graphicData uri="http://schemas.openxmlformats.org/presentationml/2006/ole">
            <mc:AlternateContent xmlns:mc="http://schemas.openxmlformats.org/markup-compatibility/2006">
              <mc:Choice xmlns:v="urn:schemas-microsoft-com:vml" Requires="v">
                <p:oleObj name="CS ChemDraw Drawing" r:id="rId17" imgW="682393" imgH="761310" progId="ChemDraw.Document.6.0">
                  <p:embed/>
                </p:oleObj>
              </mc:Choice>
              <mc:Fallback>
                <p:oleObj name="CS ChemDraw Drawing" r:id="rId17" imgW="682393" imgH="761310"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7170738" y="1966830"/>
                        <a:ext cx="682625"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95430" y="3160391"/>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95430" y="3160391"/>
                        <a:ext cx="563563" cy="715963"/>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98495" y="356639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98495" y="356639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81957"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81957"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6912149" y="3120656"/>
            <a:ext cx="1107403" cy="35843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946019" y="3485435"/>
            <a:ext cx="427601" cy="28646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804645" y="1574476"/>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804645" y="1574476"/>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91564" y="381118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91564" y="381118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p:cNvCxnSpPr>
          <p:nvPr/>
        </p:nvCxnSpPr>
        <p:spPr>
          <a:xfrm flipH="1">
            <a:off x="6951522" y="1680668"/>
            <a:ext cx="445306" cy="576408"/>
          </a:xfrm>
          <a:prstGeom prst="straightConnector1">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7089454" y="1336322"/>
            <a:ext cx="721965" cy="400110"/>
          </a:xfrm>
          <a:prstGeom prst="rect">
            <a:avLst/>
          </a:prstGeom>
          <a:noFill/>
        </p:spPr>
        <p:txBody>
          <a:bodyPr wrap="square" rtlCol="0">
            <a:spAutoFit/>
          </a:bodyPr>
          <a:lstStyle/>
          <a:p>
            <a:r>
              <a:rPr lang="en-US" dirty="0">
                <a:solidFill>
                  <a:schemeClr val="tx2"/>
                </a:solidFill>
              </a:rPr>
              <a:t>toward </a:t>
            </a:r>
          </a:p>
          <a:p>
            <a:r>
              <a:rPr lang="en-US" dirty="0">
                <a:solidFill>
                  <a:schemeClr val="tx2"/>
                </a:solidFill>
              </a:rPr>
              <a:t>1-hexene</a:t>
            </a:r>
          </a:p>
        </p:txBody>
      </p:sp>
      <p:cxnSp>
        <p:nvCxnSpPr>
          <p:cNvPr id="72" name="Straight Arrow Connector 71">
            <a:extLst>
              <a:ext uri="{FF2B5EF4-FFF2-40B4-BE49-F238E27FC236}">
                <a16:creationId xmlns:a16="http://schemas.microsoft.com/office/drawing/2014/main" id="{BD829516-7C45-44F3-AB9D-A6A9CF4CD55B}"/>
              </a:ext>
            </a:extLst>
          </p:cNvPr>
          <p:cNvCxnSpPr>
            <a:cxnSpLocks/>
          </p:cNvCxnSpPr>
          <p:nvPr/>
        </p:nvCxnSpPr>
        <p:spPr>
          <a:xfrm flipH="1" flipV="1">
            <a:off x="8344837" y="3240654"/>
            <a:ext cx="49762" cy="648747"/>
          </a:xfrm>
          <a:prstGeom prst="straightConnector1">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8D97C10-FD07-4D46-9D7E-9549EDB5B810}"/>
              </a:ext>
            </a:extLst>
          </p:cNvPr>
          <p:cNvSpPr txBox="1"/>
          <p:nvPr/>
        </p:nvSpPr>
        <p:spPr>
          <a:xfrm>
            <a:off x="8102422" y="3889401"/>
            <a:ext cx="721965" cy="400110"/>
          </a:xfrm>
          <a:prstGeom prst="rect">
            <a:avLst/>
          </a:prstGeom>
          <a:noFill/>
        </p:spPr>
        <p:txBody>
          <a:bodyPr wrap="square" rtlCol="0">
            <a:spAutoFit/>
          </a:bodyPr>
          <a:lstStyle/>
          <a:p>
            <a:r>
              <a:rPr lang="en-US" dirty="0">
                <a:solidFill>
                  <a:schemeClr val="tx2"/>
                </a:solidFill>
              </a:rPr>
              <a:t>toward </a:t>
            </a:r>
          </a:p>
          <a:p>
            <a:r>
              <a:rPr lang="en-US" dirty="0">
                <a:solidFill>
                  <a:schemeClr val="tx2"/>
                </a:solidFill>
              </a:rPr>
              <a:t>1-octene</a:t>
            </a:r>
          </a:p>
        </p:txBody>
      </p:sp>
      <p:graphicFrame>
        <p:nvGraphicFramePr>
          <p:cNvPr id="39" name="Object 38">
            <a:extLst>
              <a:ext uri="{FF2B5EF4-FFF2-40B4-BE49-F238E27FC236}">
                <a16:creationId xmlns:a16="http://schemas.microsoft.com/office/drawing/2014/main" id="{1902FF13-7D05-443B-87EB-C4D4A325CACC}"/>
              </a:ext>
            </a:extLst>
          </p:cNvPr>
          <p:cNvGraphicFramePr>
            <a:graphicFrameLocks noChangeAspect="1"/>
          </p:cNvGraphicFramePr>
          <p:nvPr/>
        </p:nvGraphicFramePr>
        <p:xfrm>
          <a:off x="7298232" y="112689"/>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39" name="Object 38">
                        <a:extLst>
                          <a:ext uri="{FF2B5EF4-FFF2-40B4-BE49-F238E27FC236}">
                            <a16:creationId xmlns:a16="http://schemas.microsoft.com/office/drawing/2014/main" id="{1902FF13-7D05-443B-87EB-C4D4A325CACC}"/>
                          </a:ext>
                        </a:extLst>
                      </p:cNvPr>
                      <p:cNvPicPr/>
                      <p:nvPr/>
                    </p:nvPicPr>
                    <p:blipFill>
                      <a:blip r:embed="rId30"/>
                      <a:stretch>
                        <a:fillRect/>
                      </a:stretch>
                    </p:blipFill>
                    <p:spPr>
                      <a:xfrm>
                        <a:off x="7298232" y="112689"/>
                        <a:ext cx="1636712" cy="469900"/>
                      </a:xfrm>
                      <a:prstGeom prst="rect">
                        <a:avLst/>
                      </a:prstGeom>
                      <a:ln>
                        <a:solidFill>
                          <a:schemeClr val="tx1"/>
                        </a:solidFill>
                      </a:ln>
                    </p:spPr>
                  </p:pic>
                </p:oleObj>
              </mc:Fallback>
            </mc:AlternateContent>
          </a:graphicData>
        </a:graphic>
      </p:graphicFrame>
      <p:sp>
        <p:nvSpPr>
          <p:cNvPr id="26" name="TextBox 25">
            <a:extLst>
              <a:ext uri="{FF2B5EF4-FFF2-40B4-BE49-F238E27FC236}">
                <a16:creationId xmlns:a16="http://schemas.microsoft.com/office/drawing/2014/main" id="{06A24EE9-ABCC-4FED-B556-3EC4441EF05D}"/>
              </a:ext>
            </a:extLst>
          </p:cNvPr>
          <p:cNvSpPr txBox="1"/>
          <p:nvPr/>
        </p:nvSpPr>
        <p:spPr>
          <a:xfrm>
            <a:off x="2682768" y="1671755"/>
            <a:ext cx="518091" cy="784830"/>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(C</a:t>
            </a:r>
            <a:r>
              <a:rPr lang="en-US" sz="900" baseline="-25000" dirty="0">
                <a:solidFill>
                  <a:schemeClr val="accent1"/>
                </a:solidFill>
              </a:rPr>
              <a:t>2</a:t>
            </a:r>
            <a:r>
              <a:rPr lang="en-US" sz="900" dirty="0">
                <a:solidFill>
                  <a:schemeClr val="accent1"/>
                </a:solidFill>
              </a:rPr>
              <a:t>H</a:t>
            </a:r>
            <a:r>
              <a:rPr lang="en-US" sz="900" baseline="-25000" dirty="0">
                <a:solidFill>
                  <a:schemeClr val="accent1"/>
                </a:solidFill>
              </a:rPr>
              <a:t>4</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r>
              <a:rPr lang="en-US" sz="900" dirty="0">
                <a:solidFill>
                  <a:schemeClr val="accent1"/>
                </a:solidFill>
              </a:rPr>
              <a:t>(none)</a:t>
            </a:r>
          </a:p>
        </p:txBody>
      </p:sp>
      <p:sp>
        <p:nvSpPr>
          <p:cNvPr id="59" name="TextBox 58">
            <a:extLst>
              <a:ext uri="{FF2B5EF4-FFF2-40B4-BE49-F238E27FC236}">
                <a16:creationId xmlns:a16="http://schemas.microsoft.com/office/drawing/2014/main" id="{B2F1802D-C728-4F1F-A04E-7FF8EFC1D749}"/>
              </a:ext>
            </a:extLst>
          </p:cNvPr>
          <p:cNvSpPr txBox="1"/>
          <p:nvPr/>
        </p:nvSpPr>
        <p:spPr>
          <a:xfrm>
            <a:off x="4770232" y="987742"/>
            <a:ext cx="518091" cy="646331"/>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(none)</a:t>
            </a:r>
          </a:p>
        </p:txBody>
      </p:sp>
      <p:sp>
        <p:nvSpPr>
          <p:cNvPr id="81" name="TextBox 80">
            <a:extLst>
              <a:ext uri="{FF2B5EF4-FFF2-40B4-BE49-F238E27FC236}">
                <a16:creationId xmlns:a16="http://schemas.microsoft.com/office/drawing/2014/main" id="{2EB74B0C-1C48-4947-9A37-E1F1C46E6302}"/>
              </a:ext>
            </a:extLst>
          </p:cNvPr>
          <p:cNvSpPr txBox="1"/>
          <p:nvPr/>
        </p:nvSpPr>
        <p:spPr>
          <a:xfrm>
            <a:off x="6724619" y="1415030"/>
            <a:ext cx="522066" cy="1615827"/>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endParaRPr lang="en-US" sz="800" dirty="0">
              <a:solidFill>
                <a:schemeClr val="accent1"/>
              </a:solidFill>
            </a:endParaRPr>
          </a:p>
          <a:p>
            <a:pPr algn="l"/>
            <a:endParaRPr lang="en-US" sz="800" dirty="0">
              <a:solidFill>
                <a:schemeClr val="accent1"/>
              </a:solidFill>
            </a:endParaRPr>
          </a:p>
          <a:p>
            <a:pPr algn="l"/>
            <a:endParaRPr lang="en-US" sz="800" dirty="0">
              <a:solidFill>
                <a:schemeClr val="accent1"/>
              </a:solidFill>
            </a:endParaRPr>
          </a:p>
          <a:p>
            <a:pPr algn="l"/>
            <a:r>
              <a:rPr lang="en-US" sz="900" dirty="0">
                <a:solidFill>
                  <a:schemeClr val="tx2"/>
                </a:solidFill>
              </a:rPr>
              <a:t>(none)</a:t>
            </a:r>
          </a:p>
          <a:p>
            <a:pPr algn="l"/>
            <a:endParaRPr lang="en-US" sz="300" dirty="0">
              <a:solidFill>
                <a:schemeClr val="tx2"/>
              </a:solidFill>
            </a:endParaRPr>
          </a:p>
          <a:p>
            <a:pPr algn="l"/>
            <a:r>
              <a:rPr lang="en-US" sz="900" dirty="0">
                <a:solidFill>
                  <a:schemeClr val="tx2"/>
                </a:solidFill>
              </a:rPr>
              <a:t>(</a:t>
            </a:r>
            <a:r>
              <a:rPr lang="en-US" sz="900" dirty="0" err="1">
                <a:solidFill>
                  <a:schemeClr val="tx2"/>
                </a:solidFill>
              </a:rPr>
              <a:t>PhF</a:t>
            </a:r>
            <a:r>
              <a:rPr lang="en-US" sz="900" dirty="0">
                <a:solidFill>
                  <a:schemeClr val="tx2"/>
                </a:solidFill>
              </a:rPr>
              <a:t>)</a:t>
            </a:r>
          </a:p>
          <a:p>
            <a:pPr algn="l"/>
            <a:r>
              <a:rPr lang="en-US" sz="900" dirty="0">
                <a:solidFill>
                  <a:schemeClr val="tx2"/>
                </a:solidFill>
              </a:rPr>
              <a:t>(C</a:t>
            </a:r>
            <a:r>
              <a:rPr lang="en-US" sz="900" baseline="-25000" dirty="0">
                <a:solidFill>
                  <a:schemeClr val="tx2"/>
                </a:solidFill>
              </a:rPr>
              <a:t>2</a:t>
            </a:r>
            <a:r>
              <a:rPr lang="en-US" sz="900" dirty="0">
                <a:solidFill>
                  <a:schemeClr val="tx2"/>
                </a:solidFill>
              </a:rPr>
              <a:t>H</a:t>
            </a:r>
            <a:r>
              <a:rPr lang="en-US" sz="900" baseline="-25000" dirty="0">
                <a:solidFill>
                  <a:schemeClr val="tx2"/>
                </a:solidFill>
              </a:rPr>
              <a:t>4</a:t>
            </a:r>
            <a:r>
              <a:rPr lang="en-US" sz="900" dirty="0">
                <a:solidFill>
                  <a:schemeClr val="tx2"/>
                </a:solidFill>
              </a:rPr>
              <a:t>)</a:t>
            </a:r>
          </a:p>
          <a:p>
            <a:pPr algn="l"/>
            <a:r>
              <a:rPr lang="en-US" sz="900" dirty="0">
                <a:solidFill>
                  <a:schemeClr val="tx2"/>
                </a:solidFill>
              </a:rPr>
              <a:t>(</a:t>
            </a:r>
            <a:r>
              <a:rPr lang="en-US" sz="900" dirty="0" err="1">
                <a:solidFill>
                  <a:schemeClr val="tx2"/>
                </a:solidFill>
              </a:rPr>
              <a:t>PhCl</a:t>
            </a:r>
            <a:r>
              <a:rPr lang="en-US" sz="900" dirty="0">
                <a:solidFill>
                  <a:schemeClr val="tx2"/>
                </a:solidFill>
              </a:rPr>
              <a:t>)</a:t>
            </a:r>
          </a:p>
          <a:p>
            <a:pPr algn="l"/>
            <a:r>
              <a:rPr lang="en-US" sz="900" dirty="0">
                <a:solidFill>
                  <a:schemeClr val="accent1"/>
                </a:solidFill>
              </a:rPr>
              <a:t>(none)</a:t>
            </a:r>
          </a:p>
        </p:txBody>
      </p:sp>
      <p:cxnSp>
        <p:nvCxnSpPr>
          <p:cNvPr id="84" name="Straight Connector 83">
            <a:extLst>
              <a:ext uri="{FF2B5EF4-FFF2-40B4-BE49-F238E27FC236}">
                <a16:creationId xmlns:a16="http://schemas.microsoft.com/office/drawing/2014/main" id="{41A37AF6-01C1-4BED-AA3E-E5E3FCDE4730}"/>
              </a:ext>
            </a:extLst>
          </p:cNvPr>
          <p:cNvCxnSpPr>
            <a:cxnSpLocks/>
          </p:cNvCxnSpPr>
          <p:nvPr/>
        </p:nvCxnSpPr>
        <p:spPr>
          <a:xfrm flipV="1">
            <a:off x="4969333" y="2312930"/>
            <a:ext cx="1124463" cy="45352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B123E6D6-CFE8-4053-9998-CEB9A84199FD}"/>
              </a:ext>
            </a:extLst>
          </p:cNvPr>
          <p:cNvCxnSpPr>
            <a:cxnSpLocks/>
          </p:cNvCxnSpPr>
          <p:nvPr/>
        </p:nvCxnSpPr>
        <p:spPr>
          <a:xfrm flipH="1">
            <a:off x="7159820" y="2827843"/>
            <a:ext cx="112597" cy="85268"/>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805239B-50F1-4FE9-9B34-C70ADBBB4552}"/>
              </a:ext>
            </a:extLst>
          </p:cNvPr>
          <p:cNvSpPr txBox="1"/>
          <p:nvPr/>
        </p:nvSpPr>
        <p:spPr>
          <a:xfrm>
            <a:off x="7166062" y="2636784"/>
            <a:ext cx="788489" cy="246221"/>
          </a:xfrm>
          <a:prstGeom prst="rect">
            <a:avLst/>
          </a:prstGeom>
          <a:noFill/>
        </p:spPr>
        <p:txBody>
          <a:bodyPr wrap="square" rtlCol="0">
            <a:spAutoFit/>
          </a:bodyPr>
          <a:lstStyle/>
          <a:p>
            <a:r>
              <a:rPr lang="en-US" dirty="0">
                <a:solidFill>
                  <a:schemeClr val="bg2"/>
                </a:solidFill>
              </a:rPr>
              <a:t>toward C</a:t>
            </a:r>
            <a:r>
              <a:rPr lang="en-US" baseline="-25000" dirty="0">
                <a:solidFill>
                  <a:schemeClr val="bg2"/>
                </a:solidFill>
              </a:rPr>
              <a:t>8+</a:t>
            </a:r>
            <a:endParaRPr lang="en-US" dirty="0">
              <a:solidFill>
                <a:schemeClr val="bg2"/>
              </a:solidFill>
            </a:endParaRPr>
          </a:p>
        </p:txBody>
      </p:sp>
      <p:cxnSp>
        <p:nvCxnSpPr>
          <p:cNvPr id="92" name="Straight Arrow Connector 91">
            <a:extLst>
              <a:ext uri="{FF2B5EF4-FFF2-40B4-BE49-F238E27FC236}">
                <a16:creationId xmlns:a16="http://schemas.microsoft.com/office/drawing/2014/main" id="{7E8EA920-BF89-4342-8BAE-DE763A1F6F44}"/>
              </a:ext>
            </a:extLst>
          </p:cNvPr>
          <p:cNvCxnSpPr>
            <a:cxnSpLocks/>
          </p:cNvCxnSpPr>
          <p:nvPr/>
        </p:nvCxnSpPr>
        <p:spPr>
          <a:xfrm flipH="1">
            <a:off x="8358598" y="1958304"/>
            <a:ext cx="158934" cy="555382"/>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F72C140C-C4A6-4CCC-9418-FCF4CB1F8A36}"/>
              </a:ext>
            </a:extLst>
          </p:cNvPr>
          <p:cNvSpPr txBox="1"/>
          <p:nvPr/>
        </p:nvSpPr>
        <p:spPr>
          <a:xfrm>
            <a:off x="8316193" y="1712083"/>
            <a:ext cx="902593" cy="246221"/>
          </a:xfrm>
          <a:prstGeom prst="rect">
            <a:avLst/>
          </a:prstGeom>
          <a:noFill/>
        </p:spPr>
        <p:txBody>
          <a:bodyPr wrap="square" rtlCol="0">
            <a:spAutoFit/>
          </a:bodyPr>
          <a:lstStyle/>
          <a:p>
            <a:r>
              <a:rPr lang="en-US" dirty="0">
                <a:solidFill>
                  <a:schemeClr val="bg2"/>
                </a:solidFill>
              </a:rPr>
              <a:t>toward C</a:t>
            </a:r>
            <a:r>
              <a:rPr lang="en-US" baseline="-25000" dirty="0">
                <a:solidFill>
                  <a:schemeClr val="bg2"/>
                </a:solidFill>
              </a:rPr>
              <a:t>10+</a:t>
            </a:r>
            <a:endParaRPr lang="en-US" dirty="0">
              <a:solidFill>
                <a:schemeClr val="bg2"/>
              </a:solidFill>
            </a:endParaRPr>
          </a:p>
        </p:txBody>
      </p:sp>
      <p:cxnSp>
        <p:nvCxnSpPr>
          <p:cNvPr id="49" name="Straight Connector 48">
            <a:extLst>
              <a:ext uri="{FF2B5EF4-FFF2-40B4-BE49-F238E27FC236}">
                <a16:creationId xmlns:a16="http://schemas.microsoft.com/office/drawing/2014/main" id="{F4FBAE7B-D8C1-47BA-B313-D918F2AC6877}"/>
              </a:ext>
            </a:extLst>
          </p:cNvPr>
          <p:cNvCxnSpPr>
            <a:cxnSpLocks/>
          </p:cNvCxnSpPr>
          <p:nvPr/>
        </p:nvCxnSpPr>
        <p:spPr>
          <a:xfrm flipH="1">
            <a:off x="5629276" y="2628541"/>
            <a:ext cx="464520" cy="42699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A59D3A20-D842-1615-7E36-56B2897F404B}"/>
              </a:ext>
            </a:extLst>
          </p:cNvPr>
          <p:cNvSpPr/>
          <p:nvPr/>
        </p:nvSpPr>
        <p:spPr>
          <a:xfrm>
            <a:off x="283997" y="593285"/>
            <a:ext cx="4320047" cy="38081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9EE513D1-70C1-470E-886A-761EA7E9F55B}"/>
              </a:ext>
            </a:extLst>
          </p:cNvPr>
          <p:cNvSpPr txBox="1"/>
          <p:nvPr/>
        </p:nvSpPr>
        <p:spPr>
          <a:xfrm>
            <a:off x="1429934" y="3976570"/>
            <a:ext cx="2980303" cy="707886"/>
          </a:xfrm>
          <a:prstGeom prst="rect">
            <a:avLst/>
          </a:prstGeom>
          <a:noFill/>
        </p:spPr>
        <p:txBody>
          <a:bodyPr wrap="none" rtlCol="0">
            <a:spAutoFit/>
          </a:bodyPr>
          <a:lstStyle/>
          <a:p>
            <a:r>
              <a:rPr lang="en-US" u="sng" dirty="0"/>
              <a:t>Still need to model</a:t>
            </a:r>
          </a:p>
          <a:p>
            <a:pPr marL="228600" indent="-228600" algn="l">
              <a:buFontTx/>
              <a:buAutoNum type="arabicParenR"/>
            </a:pPr>
            <a:r>
              <a:rPr lang="en-US" dirty="0"/>
              <a:t>Barrier toward cyclic C6 products</a:t>
            </a:r>
          </a:p>
          <a:p>
            <a:pPr marL="228600" indent="-228600" algn="l">
              <a:buFontTx/>
              <a:buAutoNum type="arabicParenR"/>
            </a:pPr>
            <a:r>
              <a:rPr lang="en-US" dirty="0"/>
              <a:t>Other secondary ligands (o-</a:t>
            </a:r>
            <a:r>
              <a:rPr lang="en-US" dirty="0" err="1"/>
              <a:t>dihalobenzene</a:t>
            </a:r>
            <a:r>
              <a:rPr lang="en-US" dirty="0"/>
              <a:t>)</a:t>
            </a:r>
          </a:p>
          <a:p>
            <a:pPr marL="228600" indent="-228600" algn="l">
              <a:buFontTx/>
              <a:buAutoNum type="arabicParenR"/>
            </a:pPr>
            <a:r>
              <a:rPr lang="en-US" dirty="0"/>
              <a:t>Other ligands (</a:t>
            </a:r>
            <a:r>
              <a:rPr lang="en-US" i="1" dirty="0"/>
              <a:t>N</a:t>
            </a:r>
            <a:r>
              <a:rPr lang="en-US" dirty="0"/>
              <a:t>-(</a:t>
            </a:r>
            <a:r>
              <a:rPr lang="en-US" i="1" dirty="0"/>
              <a:t>m</a:t>
            </a:r>
            <a:r>
              <a:rPr lang="en-US" dirty="0"/>
              <a:t>-CF</a:t>
            </a:r>
            <a:r>
              <a:rPr lang="en-US" baseline="-25000" dirty="0"/>
              <a:t>3</a:t>
            </a:r>
            <a:r>
              <a:rPr lang="en-US" dirty="0"/>
              <a:t>-C</a:t>
            </a:r>
            <a:r>
              <a:rPr lang="en-US" baseline="-25000" dirty="0"/>
              <a:t>6</a:t>
            </a:r>
            <a:r>
              <a:rPr lang="en-US" dirty="0"/>
              <a:t>H</a:t>
            </a:r>
            <a:r>
              <a:rPr lang="en-US" baseline="-25000" dirty="0"/>
              <a:t>4</a:t>
            </a:r>
            <a:r>
              <a:rPr lang="en-US" dirty="0"/>
              <a:t>) for KFUPM?)</a:t>
            </a:r>
          </a:p>
        </p:txBody>
      </p:sp>
      <p:sp>
        <p:nvSpPr>
          <p:cNvPr id="53" name="Rectangle 52">
            <a:extLst>
              <a:ext uri="{FF2B5EF4-FFF2-40B4-BE49-F238E27FC236}">
                <a16:creationId xmlns:a16="http://schemas.microsoft.com/office/drawing/2014/main" id="{C9C94AAC-4C35-7538-9D82-75E3629D95E9}"/>
              </a:ext>
            </a:extLst>
          </p:cNvPr>
          <p:cNvSpPr/>
          <p:nvPr/>
        </p:nvSpPr>
        <p:spPr>
          <a:xfrm>
            <a:off x="4156473" y="929025"/>
            <a:ext cx="1239621" cy="15576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FDEE1F-330E-257F-4DA9-C4D714866885}"/>
              </a:ext>
            </a:extLst>
          </p:cNvPr>
          <p:cNvPicPr>
            <a:picLocks noChangeAspect="1"/>
          </p:cNvPicPr>
          <p:nvPr/>
        </p:nvPicPr>
        <p:blipFill rotWithShape="1">
          <a:blip r:embed="rId31"/>
          <a:srcRect r="88061"/>
          <a:stretch/>
        </p:blipFill>
        <p:spPr>
          <a:xfrm>
            <a:off x="3608607" y="812901"/>
            <a:ext cx="1026293" cy="3517697"/>
          </a:xfrm>
          <a:prstGeom prst="rect">
            <a:avLst/>
          </a:prstGeom>
        </p:spPr>
      </p:pic>
      <p:sp>
        <p:nvSpPr>
          <p:cNvPr id="57" name="Rectangle 56">
            <a:extLst>
              <a:ext uri="{FF2B5EF4-FFF2-40B4-BE49-F238E27FC236}">
                <a16:creationId xmlns:a16="http://schemas.microsoft.com/office/drawing/2014/main" id="{3AD466F6-D1AC-4CEE-2A81-8E533157D91D}"/>
              </a:ext>
            </a:extLst>
          </p:cNvPr>
          <p:cNvSpPr/>
          <p:nvPr/>
        </p:nvSpPr>
        <p:spPr>
          <a:xfrm>
            <a:off x="6303381" y="3062122"/>
            <a:ext cx="2840620" cy="15840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FCF21AF-0276-9239-8084-753972F6DCB0}"/>
              </a:ext>
            </a:extLst>
          </p:cNvPr>
          <p:cNvSpPr/>
          <p:nvPr/>
        </p:nvSpPr>
        <p:spPr>
          <a:xfrm>
            <a:off x="7901602" y="1320269"/>
            <a:ext cx="1242398" cy="17940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B199AC9-E6FD-47C7-C21B-29FEA2513FD6}"/>
              </a:ext>
            </a:extLst>
          </p:cNvPr>
          <p:cNvSpPr/>
          <p:nvPr/>
        </p:nvSpPr>
        <p:spPr>
          <a:xfrm>
            <a:off x="7793655" y="1610695"/>
            <a:ext cx="1242398" cy="5553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4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a:extLst>
              <a:ext uri="{FF2B5EF4-FFF2-40B4-BE49-F238E27FC236}">
                <a16:creationId xmlns:a16="http://schemas.microsoft.com/office/drawing/2014/main" id="{60C87CFA-11D1-443B-A317-C23B72507E98}"/>
              </a:ext>
            </a:extLst>
          </p:cNvPr>
          <p:cNvGraphicFramePr>
            <a:graphicFrameLocks/>
          </p:cNvGraphicFramePr>
          <p:nvPr/>
        </p:nvGraphicFramePr>
        <p:xfrm>
          <a:off x="274155" y="812987"/>
          <a:ext cx="8595689" cy="35175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676F119-8E53-44B5-A52A-0546F53E2F6C}"/>
              </a:ext>
            </a:extLst>
          </p:cNvPr>
          <p:cNvSpPr>
            <a:spLocks noGrp="1"/>
          </p:cNvSpPr>
          <p:nvPr>
            <p:ph type="title"/>
          </p:nvPr>
        </p:nvSpPr>
        <p:spPr/>
        <p:txBody>
          <a:bodyPr/>
          <a:lstStyle/>
          <a:p>
            <a:r>
              <a:rPr lang="en-US" dirty="0"/>
              <a:t>reaction pathways with </a:t>
            </a:r>
            <a:r>
              <a:rPr lang="en-US" dirty="0" err="1"/>
              <a:t>PhX</a:t>
            </a:r>
            <a:r>
              <a:rPr lang="en-US" dirty="0"/>
              <a:t> solvents</a:t>
            </a:r>
          </a:p>
        </p:txBody>
      </p:sp>
      <p:sp>
        <p:nvSpPr>
          <p:cNvPr id="7" name="TextBox 6">
            <a:extLst>
              <a:ext uri="{FF2B5EF4-FFF2-40B4-BE49-F238E27FC236}">
                <a16:creationId xmlns:a16="http://schemas.microsoft.com/office/drawing/2014/main" id="{4D450CDE-B2E4-4F4B-BF95-8BCE1DF9096E}"/>
              </a:ext>
            </a:extLst>
          </p:cNvPr>
          <p:cNvSpPr txBox="1"/>
          <p:nvPr/>
        </p:nvSpPr>
        <p:spPr>
          <a:xfrm>
            <a:off x="608351" y="4814385"/>
            <a:ext cx="6869188" cy="246221"/>
          </a:xfrm>
          <a:prstGeom prst="rect">
            <a:avLst/>
          </a:prstGeom>
          <a:solidFill>
            <a:schemeClr val="bg1"/>
          </a:solidFill>
        </p:spPr>
        <p:txBody>
          <a:bodyPr wrap="none" rtlCol="0">
            <a:spAutoFit/>
          </a:bodyPr>
          <a:lstStyle/>
          <a:p>
            <a:r>
              <a:rPr lang="en-US" dirty="0"/>
              <a:t>Computational details: </a:t>
            </a:r>
            <a:r>
              <a:rPr lang="en-US" dirty="0" err="1"/>
              <a:t>NWChem</a:t>
            </a:r>
            <a:r>
              <a:rPr lang="en-US" dirty="0"/>
              <a:t> 6.8, M06-D3/def2-TZVP//B3LYP-D3/def2-SVP + solvation energy (M06-D3/def2-SVP)</a:t>
            </a:r>
          </a:p>
        </p:txBody>
      </p:sp>
      <p:graphicFrame>
        <p:nvGraphicFramePr>
          <p:cNvPr id="8" name="Object 7">
            <a:extLst>
              <a:ext uri="{FF2B5EF4-FFF2-40B4-BE49-F238E27FC236}">
                <a16:creationId xmlns:a16="http://schemas.microsoft.com/office/drawing/2014/main" id="{D84CF033-3D42-4665-8F4B-75D83B188F51}"/>
              </a:ext>
            </a:extLst>
          </p:cNvPr>
          <p:cNvGraphicFramePr>
            <a:graphicFrameLocks noChangeAspect="1"/>
          </p:cNvGraphicFramePr>
          <p:nvPr/>
        </p:nvGraphicFramePr>
        <p:xfrm>
          <a:off x="1429934" y="2861903"/>
          <a:ext cx="487363" cy="552450"/>
        </p:xfrm>
        <a:graphic>
          <a:graphicData uri="http://schemas.openxmlformats.org/presentationml/2006/ole">
            <mc:AlternateContent xmlns:mc="http://schemas.openxmlformats.org/markup-compatibility/2006">
              <mc:Choice xmlns:v="urn:schemas-microsoft-com:vml" Requires="v">
                <p:oleObj name="CS ChemDraw Drawing" r:id="rId3" imgW="487321" imgH="552702" progId="ChemDraw.Document.6.0">
                  <p:embed/>
                </p:oleObj>
              </mc:Choice>
              <mc:Fallback>
                <p:oleObj name="CS ChemDraw Drawing" r:id="rId3" imgW="487321" imgH="552702" progId="ChemDraw.Document.6.0">
                  <p:embed/>
                  <p:pic>
                    <p:nvPicPr>
                      <p:cNvPr id="8" name="Object 7">
                        <a:extLst>
                          <a:ext uri="{FF2B5EF4-FFF2-40B4-BE49-F238E27FC236}">
                            <a16:creationId xmlns:a16="http://schemas.microsoft.com/office/drawing/2014/main" id="{D84CF033-3D42-4665-8F4B-75D83B188F51}"/>
                          </a:ext>
                        </a:extLst>
                      </p:cNvPr>
                      <p:cNvPicPr/>
                      <p:nvPr/>
                    </p:nvPicPr>
                    <p:blipFill>
                      <a:blip r:embed="rId4"/>
                      <a:stretch>
                        <a:fillRect/>
                      </a:stretch>
                    </p:blipFill>
                    <p:spPr>
                      <a:xfrm>
                        <a:off x="1429934" y="2861903"/>
                        <a:ext cx="487363" cy="552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A2E4F48-4D56-499A-90D7-C73461631EC1}"/>
              </a:ext>
            </a:extLst>
          </p:cNvPr>
          <p:cNvGraphicFramePr>
            <a:graphicFrameLocks noChangeAspect="1"/>
          </p:cNvGraphicFramePr>
          <p:nvPr/>
        </p:nvGraphicFramePr>
        <p:xfrm>
          <a:off x="2002600" y="627420"/>
          <a:ext cx="500062" cy="596900"/>
        </p:xfrm>
        <a:graphic>
          <a:graphicData uri="http://schemas.openxmlformats.org/presentationml/2006/ole">
            <mc:AlternateContent xmlns:mc="http://schemas.openxmlformats.org/markup-compatibility/2006">
              <mc:Choice xmlns:v="urn:schemas-microsoft-com:vml" Requires="v">
                <p:oleObj name="CS ChemDraw Drawing" r:id="rId5" imgW="499513" imgH="597148" progId="ChemDraw.Document.6.0">
                  <p:embed/>
                </p:oleObj>
              </mc:Choice>
              <mc:Fallback>
                <p:oleObj name="CS ChemDraw Drawing" r:id="rId5" imgW="499513" imgH="597148" progId="ChemDraw.Document.6.0">
                  <p:embed/>
                  <p:pic>
                    <p:nvPicPr>
                      <p:cNvPr id="9" name="Object 8">
                        <a:extLst>
                          <a:ext uri="{FF2B5EF4-FFF2-40B4-BE49-F238E27FC236}">
                            <a16:creationId xmlns:a16="http://schemas.microsoft.com/office/drawing/2014/main" id="{AA2E4F48-4D56-499A-90D7-C73461631EC1}"/>
                          </a:ext>
                        </a:extLst>
                      </p:cNvPr>
                      <p:cNvPicPr/>
                      <p:nvPr/>
                    </p:nvPicPr>
                    <p:blipFill>
                      <a:blip r:embed="rId6"/>
                      <a:stretch>
                        <a:fillRect/>
                      </a:stretch>
                    </p:blipFill>
                    <p:spPr>
                      <a:xfrm>
                        <a:off x="2002600" y="627420"/>
                        <a:ext cx="500062" cy="5969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30F9887A-136E-4EF7-833B-01DA7E84821E}"/>
              </a:ext>
            </a:extLst>
          </p:cNvPr>
          <p:cNvCxnSpPr>
            <a:cxnSpLocks/>
          </p:cNvCxnSpPr>
          <p:nvPr/>
        </p:nvCxnSpPr>
        <p:spPr>
          <a:xfrm flipV="1">
            <a:off x="1768072" y="1531354"/>
            <a:ext cx="478045" cy="121960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801AD5-7BA2-4856-B398-ED4DA06B261A}"/>
              </a:ext>
            </a:extLst>
          </p:cNvPr>
          <p:cNvCxnSpPr>
            <a:cxnSpLocks/>
          </p:cNvCxnSpPr>
          <p:nvPr/>
        </p:nvCxnSpPr>
        <p:spPr>
          <a:xfrm flipH="1" flipV="1">
            <a:off x="2449419" y="1537705"/>
            <a:ext cx="428801" cy="4312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ABBE9A6-3851-4F32-93F9-0C470F1A5DD3}"/>
              </a:ext>
            </a:extLst>
          </p:cNvPr>
          <p:cNvCxnSpPr>
            <a:cxnSpLocks/>
          </p:cNvCxnSpPr>
          <p:nvPr/>
        </p:nvCxnSpPr>
        <p:spPr>
          <a:xfrm flipH="1" flipV="1">
            <a:off x="3056888" y="1572275"/>
            <a:ext cx="459403" cy="410137"/>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5D9DE66-D204-4315-BD50-79E7F3434E18}"/>
              </a:ext>
            </a:extLst>
          </p:cNvPr>
          <p:cNvCxnSpPr>
            <a:cxnSpLocks/>
          </p:cNvCxnSpPr>
          <p:nvPr/>
        </p:nvCxnSpPr>
        <p:spPr>
          <a:xfrm flipV="1">
            <a:off x="3715678" y="1587756"/>
            <a:ext cx="440796" cy="381116"/>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a:extLst>
              <a:ext uri="{FF2B5EF4-FFF2-40B4-BE49-F238E27FC236}">
                <a16:creationId xmlns:a16="http://schemas.microsoft.com/office/drawing/2014/main" id="{DB42E3DC-2B0C-44C4-8F6F-8A51C7CDAFAE}"/>
              </a:ext>
            </a:extLst>
          </p:cNvPr>
          <p:cNvGraphicFramePr>
            <a:graphicFrameLocks noChangeAspect="1"/>
          </p:cNvGraphicFramePr>
          <p:nvPr/>
        </p:nvGraphicFramePr>
        <p:xfrm>
          <a:off x="2791793" y="954915"/>
          <a:ext cx="387350" cy="596900"/>
        </p:xfrm>
        <a:graphic>
          <a:graphicData uri="http://schemas.openxmlformats.org/presentationml/2006/ole">
            <mc:AlternateContent xmlns:mc="http://schemas.openxmlformats.org/markup-compatibility/2006">
              <mc:Choice xmlns:v="urn:schemas-microsoft-com:vml" Requires="v">
                <p:oleObj name="CS ChemDraw Drawing" r:id="rId7" imgW="386917" imgH="597148" progId="ChemDraw.Document.6.0">
                  <p:embed/>
                </p:oleObj>
              </mc:Choice>
              <mc:Fallback>
                <p:oleObj name="CS ChemDraw Drawing" r:id="rId7" imgW="386917" imgH="597148" progId="ChemDraw.Document.6.0">
                  <p:embed/>
                  <p:pic>
                    <p:nvPicPr>
                      <p:cNvPr id="28" name="Object 27">
                        <a:extLst>
                          <a:ext uri="{FF2B5EF4-FFF2-40B4-BE49-F238E27FC236}">
                            <a16:creationId xmlns:a16="http://schemas.microsoft.com/office/drawing/2014/main" id="{DB42E3DC-2B0C-44C4-8F6F-8A51C7CDAFAE}"/>
                          </a:ext>
                        </a:extLst>
                      </p:cNvPr>
                      <p:cNvPicPr/>
                      <p:nvPr/>
                    </p:nvPicPr>
                    <p:blipFill>
                      <a:blip r:embed="rId8"/>
                      <a:stretch>
                        <a:fillRect/>
                      </a:stretch>
                    </p:blipFill>
                    <p:spPr>
                      <a:xfrm>
                        <a:off x="2791793" y="954915"/>
                        <a:ext cx="387350" cy="5969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22BD608C-7BB6-49E3-8A90-0A54609FBC2E}"/>
              </a:ext>
            </a:extLst>
          </p:cNvPr>
          <p:cNvGraphicFramePr>
            <a:graphicFrameLocks noChangeAspect="1"/>
          </p:cNvGraphicFramePr>
          <p:nvPr/>
        </p:nvGraphicFramePr>
        <p:xfrm>
          <a:off x="3429231" y="2075875"/>
          <a:ext cx="490537" cy="596900"/>
        </p:xfrm>
        <a:graphic>
          <a:graphicData uri="http://schemas.openxmlformats.org/presentationml/2006/ole">
            <mc:AlternateContent xmlns:mc="http://schemas.openxmlformats.org/markup-compatibility/2006">
              <mc:Choice xmlns:v="urn:schemas-microsoft-com:vml" Requires="v">
                <p:oleObj name="CS ChemDraw Drawing" r:id="rId9" imgW="490549" imgH="597148" progId="ChemDraw.Document.6.0">
                  <p:embed/>
                </p:oleObj>
              </mc:Choice>
              <mc:Fallback>
                <p:oleObj name="CS ChemDraw Drawing" r:id="rId9" imgW="490549" imgH="597148" progId="ChemDraw.Document.6.0">
                  <p:embed/>
                  <p:pic>
                    <p:nvPicPr>
                      <p:cNvPr id="29" name="Object 28">
                        <a:extLst>
                          <a:ext uri="{FF2B5EF4-FFF2-40B4-BE49-F238E27FC236}">
                            <a16:creationId xmlns:a16="http://schemas.microsoft.com/office/drawing/2014/main" id="{22BD608C-7BB6-49E3-8A90-0A54609FBC2E}"/>
                          </a:ext>
                        </a:extLst>
                      </p:cNvPr>
                      <p:cNvPicPr/>
                      <p:nvPr/>
                    </p:nvPicPr>
                    <p:blipFill>
                      <a:blip r:embed="rId10"/>
                      <a:stretch>
                        <a:fillRect/>
                      </a:stretch>
                    </p:blipFill>
                    <p:spPr>
                      <a:xfrm>
                        <a:off x="3429231" y="2075875"/>
                        <a:ext cx="490537" cy="5969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6E654FC-30B5-4BB2-90CF-23C42459F6C8}"/>
              </a:ext>
            </a:extLst>
          </p:cNvPr>
          <p:cNvGraphicFramePr>
            <a:graphicFrameLocks noChangeAspect="1"/>
          </p:cNvGraphicFramePr>
          <p:nvPr/>
        </p:nvGraphicFramePr>
        <p:xfrm>
          <a:off x="3917702" y="588239"/>
          <a:ext cx="598487" cy="630238"/>
        </p:xfrm>
        <a:graphic>
          <a:graphicData uri="http://schemas.openxmlformats.org/presentationml/2006/ole">
            <mc:AlternateContent xmlns:mc="http://schemas.openxmlformats.org/markup-compatibility/2006">
              <mc:Choice xmlns:v="urn:schemas-microsoft-com:vml" Requires="v">
                <p:oleObj name="CS ChemDraw Drawing" r:id="rId11" imgW="598484" imgH="630482" progId="ChemDraw.Document.6.0">
                  <p:embed/>
                </p:oleObj>
              </mc:Choice>
              <mc:Fallback>
                <p:oleObj name="CS ChemDraw Drawing" r:id="rId11" imgW="598484" imgH="630482" progId="ChemDraw.Document.6.0">
                  <p:embed/>
                  <p:pic>
                    <p:nvPicPr>
                      <p:cNvPr id="30" name="Object 29">
                        <a:extLst>
                          <a:ext uri="{FF2B5EF4-FFF2-40B4-BE49-F238E27FC236}">
                            <a16:creationId xmlns:a16="http://schemas.microsoft.com/office/drawing/2014/main" id="{56E654FC-30B5-4BB2-90CF-23C42459F6C8}"/>
                          </a:ext>
                        </a:extLst>
                      </p:cNvPr>
                      <p:cNvPicPr/>
                      <p:nvPr/>
                    </p:nvPicPr>
                    <p:blipFill>
                      <a:blip r:embed="rId12"/>
                      <a:stretch>
                        <a:fillRect/>
                      </a:stretch>
                    </p:blipFill>
                    <p:spPr>
                      <a:xfrm>
                        <a:off x="3917702" y="588239"/>
                        <a:ext cx="598487" cy="630238"/>
                      </a:xfrm>
                      <a:prstGeom prst="rect">
                        <a:avLst/>
                      </a:prstGeom>
                    </p:spPr>
                  </p:pic>
                </p:oleObj>
              </mc:Fallback>
            </mc:AlternateContent>
          </a:graphicData>
        </a:graphic>
      </p:graphicFrame>
      <p:cxnSp>
        <p:nvCxnSpPr>
          <p:cNvPr id="32" name="Straight Connector 31">
            <a:extLst>
              <a:ext uri="{FF2B5EF4-FFF2-40B4-BE49-F238E27FC236}">
                <a16:creationId xmlns:a16="http://schemas.microsoft.com/office/drawing/2014/main" id="{D81C62AE-F467-44E5-96B1-7B7E1CFA356A}"/>
              </a:ext>
            </a:extLst>
          </p:cNvPr>
          <p:cNvCxnSpPr>
            <a:cxnSpLocks/>
          </p:cNvCxnSpPr>
          <p:nvPr/>
        </p:nvCxnSpPr>
        <p:spPr>
          <a:xfrm>
            <a:off x="4351679" y="1587755"/>
            <a:ext cx="442208" cy="1182117"/>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7F0BE24-05E3-4DD8-B5ED-8E4ACDD6EFCA}"/>
              </a:ext>
            </a:extLst>
          </p:cNvPr>
          <p:cNvCxnSpPr>
            <a:cxnSpLocks/>
          </p:cNvCxnSpPr>
          <p:nvPr/>
        </p:nvCxnSpPr>
        <p:spPr>
          <a:xfrm flipH="1" flipV="1">
            <a:off x="4972812" y="2770686"/>
            <a:ext cx="472767" cy="28485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4808B1C-4542-4DC9-8F0F-EC6020E1548A}"/>
              </a:ext>
            </a:extLst>
          </p:cNvPr>
          <p:cNvCxnSpPr>
            <a:cxnSpLocks/>
          </p:cNvCxnSpPr>
          <p:nvPr/>
        </p:nvCxnSpPr>
        <p:spPr>
          <a:xfrm flipH="1">
            <a:off x="5629276" y="2707481"/>
            <a:ext cx="464520" cy="34805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a:extLst>
              <a:ext uri="{FF2B5EF4-FFF2-40B4-BE49-F238E27FC236}">
                <a16:creationId xmlns:a16="http://schemas.microsoft.com/office/drawing/2014/main" id="{EFF2A683-B8D0-48A3-8192-73D4EAFB0CDE}"/>
              </a:ext>
            </a:extLst>
          </p:cNvPr>
          <p:cNvGraphicFramePr>
            <a:graphicFrameLocks noChangeAspect="1"/>
          </p:cNvGraphicFramePr>
          <p:nvPr/>
        </p:nvGraphicFramePr>
        <p:xfrm>
          <a:off x="4634636" y="2882673"/>
          <a:ext cx="461963" cy="715963"/>
        </p:xfrm>
        <a:graphic>
          <a:graphicData uri="http://schemas.openxmlformats.org/presentationml/2006/ole">
            <mc:AlternateContent xmlns:mc="http://schemas.openxmlformats.org/markup-compatibility/2006">
              <mc:Choice xmlns:v="urn:schemas-microsoft-com:vml" Requires="v">
                <p:oleObj name="CS ChemDraw Drawing" r:id="rId13" imgW="461503" imgH="715789" progId="ChemDraw.Document.6.0">
                  <p:embed/>
                </p:oleObj>
              </mc:Choice>
              <mc:Fallback>
                <p:oleObj name="CS ChemDraw Drawing" r:id="rId13" imgW="461503" imgH="715789" progId="ChemDraw.Document.6.0">
                  <p:embed/>
                  <p:pic>
                    <p:nvPicPr>
                      <p:cNvPr id="45" name="Object 44">
                        <a:extLst>
                          <a:ext uri="{FF2B5EF4-FFF2-40B4-BE49-F238E27FC236}">
                            <a16:creationId xmlns:a16="http://schemas.microsoft.com/office/drawing/2014/main" id="{EFF2A683-B8D0-48A3-8192-73D4EAFB0CDE}"/>
                          </a:ext>
                        </a:extLst>
                      </p:cNvPr>
                      <p:cNvPicPr/>
                      <p:nvPr/>
                    </p:nvPicPr>
                    <p:blipFill>
                      <a:blip r:embed="rId14"/>
                      <a:stretch>
                        <a:fillRect/>
                      </a:stretch>
                    </p:blipFill>
                    <p:spPr>
                      <a:xfrm>
                        <a:off x="4634636" y="2882673"/>
                        <a:ext cx="461963" cy="715963"/>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DC16A046-FC87-41F2-B377-EC6F0CC308A8}"/>
              </a:ext>
            </a:extLst>
          </p:cNvPr>
          <p:cNvGraphicFramePr>
            <a:graphicFrameLocks noChangeAspect="1"/>
          </p:cNvGraphicFramePr>
          <p:nvPr/>
        </p:nvGraphicFramePr>
        <p:xfrm>
          <a:off x="7170738" y="681038"/>
          <a:ext cx="560387" cy="715962"/>
        </p:xfrm>
        <a:graphic>
          <a:graphicData uri="http://schemas.openxmlformats.org/presentationml/2006/ole">
            <mc:AlternateContent xmlns:mc="http://schemas.openxmlformats.org/markup-compatibility/2006">
              <mc:Choice xmlns:v="urn:schemas-microsoft-com:vml" Requires="v">
                <p:oleObj name="CS ChemDraw Drawing" r:id="rId15" imgW="560473" imgH="715789" progId="ChemDraw.Document.6.0">
                  <p:embed/>
                </p:oleObj>
              </mc:Choice>
              <mc:Fallback>
                <p:oleObj name="CS ChemDraw Drawing" r:id="rId15" imgW="560473" imgH="715789" progId="ChemDraw.Document.6.0">
                  <p:embed/>
                  <p:pic>
                    <p:nvPicPr>
                      <p:cNvPr id="46" name="Object 45">
                        <a:extLst>
                          <a:ext uri="{FF2B5EF4-FFF2-40B4-BE49-F238E27FC236}">
                            <a16:creationId xmlns:a16="http://schemas.microsoft.com/office/drawing/2014/main" id="{DC16A046-FC87-41F2-B377-EC6F0CC308A8}"/>
                          </a:ext>
                        </a:extLst>
                      </p:cNvPr>
                      <p:cNvPicPr/>
                      <p:nvPr/>
                    </p:nvPicPr>
                    <p:blipFill>
                      <a:blip r:embed="rId16"/>
                      <a:stretch>
                        <a:fillRect/>
                      </a:stretch>
                    </p:blipFill>
                    <p:spPr>
                      <a:xfrm>
                        <a:off x="7170738" y="681038"/>
                        <a:ext cx="560387" cy="715962"/>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2C28917-036F-4712-BC9B-BDAFE86D382B}"/>
              </a:ext>
            </a:extLst>
          </p:cNvPr>
          <p:cNvGraphicFramePr>
            <a:graphicFrameLocks noChangeAspect="1"/>
          </p:cNvGraphicFramePr>
          <p:nvPr/>
        </p:nvGraphicFramePr>
        <p:xfrm>
          <a:off x="7170738" y="1966830"/>
          <a:ext cx="682625" cy="762000"/>
        </p:xfrm>
        <a:graphic>
          <a:graphicData uri="http://schemas.openxmlformats.org/presentationml/2006/ole">
            <mc:AlternateContent xmlns:mc="http://schemas.openxmlformats.org/markup-compatibility/2006">
              <mc:Choice xmlns:v="urn:schemas-microsoft-com:vml" Requires="v">
                <p:oleObj name="CS ChemDraw Drawing" r:id="rId17" imgW="682393" imgH="761310" progId="ChemDraw.Document.6.0">
                  <p:embed/>
                </p:oleObj>
              </mc:Choice>
              <mc:Fallback>
                <p:oleObj name="CS ChemDraw Drawing" r:id="rId17" imgW="682393" imgH="761310" progId="ChemDraw.Document.6.0">
                  <p:embed/>
                  <p:pic>
                    <p:nvPicPr>
                      <p:cNvPr id="47" name="Object 46">
                        <a:extLst>
                          <a:ext uri="{FF2B5EF4-FFF2-40B4-BE49-F238E27FC236}">
                            <a16:creationId xmlns:a16="http://schemas.microsoft.com/office/drawing/2014/main" id="{02C28917-036F-4712-BC9B-BDAFE86D382B}"/>
                          </a:ext>
                        </a:extLst>
                      </p:cNvPr>
                      <p:cNvPicPr/>
                      <p:nvPr/>
                    </p:nvPicPr>
                    <p:blipFill>
                      <a:blip r:embed="rId18"/>
                      <a:stretch>
                        <a:fillRect/>
                      </a:stretch>
                    </p:blipFill>
                    <p:spPr>
                      <a:xfrm>
                        <a:off x="7170738" y="1966830"/>
                        <a:ext cx="682625" cy="762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B8B7A6F-AE6F-44CA-9DB3-BD3A83508E3F}"/>
              </a:ext>
            </a:extLst>
          </p:cNvPr>
          <p:cNvGraphicFramePr>
            <a:graphicFrameLocks noChangeAspect="1"/>
          </p:cNvGraphicFramePr>
          <p:nvPr/>
        </p:nvGraphicFramePr>
        <p:xfrm>
          <a:off x="5295430" y="3160391"/>
          <a:ext cx="563563" cy="715963"/>
        </p:xfrm>
        <a:graphic>
          <a:graphicData uri="http://schemas.openxmlformats.org/presentationml/2006/ole">
            <mc:AlternateContent xmlns:mc="http://schemas.openxmlformats.org/markup-compatibility/2006">
              <mc:Choice xmlns:v="urn:schemas-microsoft-com:vml" Requires="v">
                <p:oleObj name="CS ChemDraw Drawing" r:id="rId19" imgW="563342" imgH="715789" progId="ChemDraw.Document.6.0">
                  <p:embed/>
                </p:oleObj>
              </mc:Choice>
              <mc:Fallback>
                <p:oleObj name="CS ChemDraw Drawing" r:id="rId19" imgW="563342" imgH="715789" progId="ChemDraw.Document.6.0">
                  <p:embed/>
                  <p:pic>
                    <p:nvPicPr>
                      <p:cNvPr id="48" name="Object 47">
                        <a:extLst>
                          <a:ext uri="{FF2B5EF4-FFF2-40B4-BE49-F238E27FC236}">
                            <a16:creationId xmlns:a16="http://schemas.microsoft.com/office/drawing/2014/main" id="{BB8B7A6F-AE6F-44CA-9DB3-BD3A83508E3F}"/>
                          </a:ext>
                        </a:extLst>
                      </p:cNvPr>
                      <p:cNvPicPr/>
                      <p:nvPr/>
                    </p:nvPicPr>
                    <p:blipFill>
                      <a:blip r:embed="rId20"/>
                      <a:stretch>
                        <a:fillRect/>
                      </a:stretch>
                    </p:blipFill>
                    <p:spPr>
                      <a:xfrm>
                        <a:off x="5295430" y="3160391"/>
                        <a:ext cx="563563" cy="715963"/>
                      </a:xfrm>
                      <a:prstGeom prst="rect">
                        <a:avLst/>
                      </a:prstGeom>
                    </p:spPr>
                  </p:pic>
                </p:oleObj>
              </mc:Fallback>
            </mc:AlternateContent>
          </a:graphicData>
        </a:graphic>
      </p:graphicFrame>
      <p:cxnSp>
        <p:nvCxnSpPr>
          <p:cNvPr id="50" name="Straight Connector 49">
            <a:extLst>
              <a:ext uri="{FF2B5EF4-FFF2-40B4-BE49-F238E27FC236}">
                <a16:creationId xmlns:a16="http://schemas.microsoft.com/office/drawing/2014/main" id="{C79FBBEF-A1E9-4B40-86F3-282B0D1A7845}"/>
              </a:ext>
            </a:extLst>
          </p:cNvPr>
          <p:cNvCxnSpPr>
            <a:cxnSpLocks/>
          </p:cNvCxnSpPr>
          <p:nvPr/>
        </p:nvCxnSpPr>
        <p:spPr>
          <a:xfrm>
            <a:off x="6281738" y="2707481"/>
            <a:ext cx="452969" cy="76906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51" name="Object 50">
            <a:extLst>
              <a:ext uri="{FF2B5EF4-FFF2-40B4-BE49-F238E27FC236}">
                <a16:creationId xmlns:a16="http://schemas.microsoft.com/office/drawing/2014/main" id="{4BC099AE-4115-4950-9658-2DC8638B5DF7}"/>
              </a:ext>
            </a:extLst>
          </p:cNvPr>
          <p:cNvGraphicFramePr>
            <a:graphicFrameLocks noChangeAspect="1"/>
          </p:cNvGraphicFramePr>
          <p:nvPr/>
        </p:nvGraphicFramePr>
        <p:xfrm>
          <a:off x="6498495" y="3566393"/>
          <a:ext cx="579437" cy="835025"/>
        </p:xfrm>
        <a:graphic>
          <a:graphicData uri="http://schemas.openxmlformats.org/presentationml/2006/ole">
            <mc:AlternateContent xmlns:mc="http://schemas.openxmlformats.org/markup-compatibility/2006">
              <mc:Choice xmlns:v="urn:schemas-microsoft-com:vml" Requires="v">
                <p:oleObj name="CS ChemDraw Drawing" r:id="rId21" imgW="578761" imgH="834788" progId="ChemDraw.Document.6.0">
                  <p:embed/>
                </p:oleObj>
              </mc:Choice>
              <mc:Fallback>
                <p:oleObj name="CS ChemDraw Drawing" r:id="rId21" imgW="578761" imgH="834788" progId="ChemDraw.Document.6.0">
                  <p:embed/>
                  <p:pic>
                    <p:nvPicPr>
                      <p:cNvPr id="51" name="Object 50">
                        <a:extLst>
                          <a:ext uri="{FF2B5EF4-FFF2-40B4-BE49-F238E27FC236}">
                            <a16:creationId xmlns:a16="http://schemas.microsoft.com/office/drawing/2014/main" id="{4BC099AE-4115-4950-9658-2DC8638B5DF7}"/>
                          </a:ext>
                        </a:extLst>
                      </p:cNvPr>
                      <p:cNvPicPr/>
                      <p:nvPr/>
                    </p:nvPicPr>
                    <p:blipFill>
                      <a:blip r:embed="rId22"/>
                      <a:stretch>
                        <a:fillRect/>
                      </a:stretch>
                    </p:blipFill>
                    <p:spPr>
                      <a:xfrm>
                        <a:off x="6498495" y="3566393"/>
                        <a:ext cx="579437" cy="83502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9468AFA-E1AD-4ACC-907F-38FB854D35CF}"/>
              </a:ext>
            </a:extLst>
          </p:cNvPr>
          <p:cNvGraphicFramePr>
            <a:graphicFrameLocks noChangeAspect="1"/>
          </p:cNvGraphicFramePr>
          <p:nvPr/>
        </p:nvGraphicFramePr>
        <p:xfrm>
          <a:off x="8481957" y="2783246"/>
          <a:ext cx="579437" cy="835025"/>
        </p:xfrm>
        <a:graphic>
          <a:graphicData uri="http://schemas.openxmlformats.org/presentationml/2006/ole">
            <mc:AlternateContent xmlns:mc="http://schemas.openxmlformats.org/markup-compatibility/2006">
              <mc:Choice xmlns:v="urn:schemas-microsoft-com:vml" Requires="v">
                <p:oleObj name="CS ChemDraw Drawing" r:id="rId23" imgW="578761" imgH="834788" progId="ChemDraw.Document.6.0">
                  <p:embed/>
                </p:oleObj>
              </mc:Choice>
              <mc:Fallback>
                <p:oleObj name="CS ChemDraw Drawing" r:id="rId23" imgW="578761" imgH="834788" progId="ChemDraw.Document.6.0">
                  <p:embed/>
                  <p:pic>
                    <p:nvPicPr>
                      <p:cNvPr id="52" name="Object 51">
                        <a:extLst>
                          <a:ext uri="{FF2B5EF4-FFF2-40B4-BE49-F238E27FC236}">
                            <a16:creationId xmlns:a16="http://schemas.microsoft.com/office/drawing/2014/main" id="{59468AFA-E1AD-4ACC-907F-38FB854D35CF}"/>
                          </a:ext>
                        </a:extLst>
                      </p:cNvPr>
                      <p:cNvPicPr/>
                      <p:nvPr/>
                    </p:nvPicPr>
                    <p:blipFill>
                      <a:blip r:embed="rId24"/>
                      <a:stretch>
                        <a:fillRect/>
                      </a:stretch>
                    </p:blipFill>
                    <p:spPr>
                      <a:xfrm>
                        <a:off x="8481957" y="2783246"/>
                        <a:ext cx="579437" cy="835025"/>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F64D5A21-B666-4534-B439-71C91939CE75}"/>
              </a:ext>
            </a:extLst>
          </p:cNvPr>
          <p:cNvCxnSpPr>
            <a:cxnSpLocks/>
          </p:cNvCxnSpPr>
          <p:nvPr/>
        </p:nvCxnSpPr>
        <p:spPr>
          <a:xfrm flipV="1">
            <a:off x="6912149" y="3120656"/>
            <a:ext cx="1107403" cy="35843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7A20C53-0705-41F9-9763-4969BC4DCD3E}"/>
              </a:ext>
            </a:extLst>
          </p:cNvPr>
          <p:cNvCxnSpPr>
            <a:cxnSpLocks/>
          </p:cNvCxnSpPr>
          <p:nvPr/>
        </p:nvCxnSpPr>
        <p:spPr>
          <a:xfrm>
            <a:off x="6946019" y="3485435"/>
            <a:ext cx="427601" cy="28646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FDB6E45-C5F6-4C42-8D0D-FFB58EA1E0B5}"/>
              </a:ext>
            </a:extLst>
          </p:cNvPr>
          <p:cNvCxnSpPr>
            <a:cxnSpLocks/>
          </p:cNvCxnSpPr>
          <p:nvPr/>
        </p:nvCxnSpPr>
        <p:spPr>
          <a:xfrm flipV="1">
            <a:off x="7560307" y="2571750"/>
            <a:ext cx="459245" cy="120015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aphicFrame>
        <p:nvGraphicFramePr>
          <p:cNvPr id="64" name="Object 63">
            <a:extLst>
              <a:ext uri="{FF2B5EF4-FFF2-40B4-BE49-F238E27FC236}">
                <a16:creationId xmlns:a16="http://schemas.microsoft.com/office/drawing/2014/main" id="{CB86DD65-297D-42D4-B863-F1A3941A5765}"/>
              </a:ext>
            </a:extLst>
          </p:cNvPr>
          <p:cNvGraphicFramePr>
            <a:graphicFrameLocks noChangeAspect="1"/>
          </p:cNvGraphicFramePr>
          <p:nvPr/>
        </p:nvGraphicFramePr>
        <p:xfrm>
          <a:off x="7804645" y="1574476"/>
          <a:ext cx="623887" cy="868363"/>
        </p:xfrm>
        <a:graphic>
          <a:graphicData uri="http://schemas.openxmlformats.org/presentationml/2006/ole">
            <mc:AlternateContent xmlns:mc="http://schemas.openxmlformats.org/markup-compatibility/2006">
              <mc:Choice xmlns:v="urn:schemas-microsoft-com:vml" Requires="v">
                <p:oleObj name="CS ChemDraw Drawing" r:id="rId25" imgW="624302" imgH="868122" progId="ChemDraw.Document.6.0">
                  <p:embed/>
                </p:oleObj>
              </mc:Choice>
              <mc:Fallback>
                <p:oleObj name="CS ChemDraw Drawing" r:id="rId25" imgW="624302" imgH="868122" progId="ChemDraw.Document.6.0">
                  <p:embed/>
                  <p:pic>
                    <p:nvPicPr>
                      <p:cNvPr id="64" name="Object 63">
                        <a:extLst>
                          <a:ext uri="{FF2B5EF4-FFF2-40B4-BE49-F238E27FC236}">
                            <a16:creationId xmlns:a16="http://schemas.microsoft.com/office/drawing/2014/main" id="{CB86DD65-297D-42D4-B863-F1A3941A5765}"/>
                          </a:ext>
                        </a:extLst>
                      </p:cNvPr>
                      <p:cNvPicPr/>
                      <p:nvPr/>
                    </p:nvPicPr>
                    <p:blipFill>
                      <a:blip r:embed="rId26"/>
                      <a:stretch>
                        <a:fillRect/>
                      </a:stretch>
                    </p:blipFill>
                    <p:spPr>
                      <a:xfrm>
                        <a:off x="7804645" y="1574476"/>
                        <a:ext cx="623887" cy="868363"/>
                      </a:xfrm>
                      <a:prstGeom prst="rect">
                        <a:avLst/>
                      </a:prstGeom>
                    </p:spPr>
                  </p:pic>
                </p:oleObj>
              </mc:Fallback>
            </mc:AlternateContent>
          </a:graphicData>
        </a:graphic>
      </p:graphicFrame>
      <p:graphicFrame>
        <p:nvGraphicFramePr>
          <p:cNvPr id="65" name="Object 64">
            <a:extLst>
              <a:ext uri="{FF2B5EF4-FFF2-40B4-BE49-F238E27FC236}">
                <a16:creationId xmlns:a16="http://schemas.microsoft.com/office/drawing/2014/main" id="{7ABB20B2-D8C8-45BD-AF19-9D713700AE04}"/>
              </a:ext>
            </a:extLst>
          </p:cNvPr>
          <p:cNvGraphicFramePr>
            <a:graphicFrameLocks noChangeAspect="1"/>
          </p:cNvGraphicFramePr>
          <p:nvPr/>
        </p:nvGraphicFramePr>
        <p:xfrm>
          <a:off x="7191564" y="3811184"/>
          <a:ext cx="641350" cy="835025"/>
        </p:xfrm>
        <a:graphic>
          <a:graphicData uri="http://schemas.openxmlformats.org/presentationml/2006/ole">
            <mc:AlternateContent xmlns:mc="http://schemas.openxmlformats.org/markup-compatibility/2006">
              <mc:Choice xmlns:v="urn:schemas-microsoft-com:vml" Requires="v">
                <p:oleObj name="CS ChemDraw Drawing" r:id="rId27" imgW="641156" imgH="834788" progId="ChemDraw.Document.6.0">
                  <p:embed/>
                </p:oleObj>
              </mc:Choice>
              <mc:Fallback>
                <p:oleObj name="CS ChemDraw Drawing" r:id="rId27" imgW="641156" imgH="834788" progId="ChemDraw.Document.6.0">
                  <p:embed/>
                  <p:pic>
                    <p:nvPicPr>
                      <p:cNvPr id="65" name="Object 64">
                        <a:extLst>
                          <a:ext uri="{FF2B5EF4-FFF2-40B4-BE49-F238E27FC236}">
                            <a16:creationId xmlns:a16="http://schemas.microsoft.com/office/drawing/2014/main" id="{7ABB20B2-D8C8-45BD-AF19-9D713700AE04}"/>
                          </a:ext>
                        </a:extLst>
                      </p:cNvPr>
                      <p:cNvPicPr/>
                      <p:nvPr/>
                    </p:nvPicPr>
                    <p:blipFill>
                      <a:blip r:embed="rId28"/>
                      <a:stretch>
                        <a:fillRect/>
                      </a:stretch>
                    </p:blipFill>
                    <p:spPr>
                      <a:xfrm>
                        <a:off x="7191564" y="3811184"/>
                        <a:ext cx="641350" cy="835025"/>
                      </a:xfrm>
                      <a:prstGeom prst="rect">
                        <a:avLst/>
                      </a:prstGeom>
                    </p:spPr>
                  </p:pic>
                </p:oleObj>
              </mc:Fallback>
            </mc:AlternateContent>
          </a:graphicData>
        </a:graphic>
      </p:graphicFrame>
      <p:cxnSp>
        <p:nvCxnSpPr>
          <p:cNvPr id="67" name="Straight Arrow Connector 66">
            <a:extLst>
              <a:ext uri="{FF2B5EF4-FFF2-40B4-BE49-F238E27FC236}">
                <a16:creationId xmlns:a16="http://schemas.microsoft.com/office/drawing/2014/main" id="{77CB6629-AC0B-4858-BA6C-F2DEE1DA038D}"/>
              </a:ext>
            </a:extLst>
          </p:cNvPr>
          <p:cNvCxnSpPr>
            <a:cxnSpLocks/>
          </p:cNvCxnSpPr>
          <p:nvPr/>
        </p:nvCxnSpPr>
        <p:spPr>
          <a:xfrm flipH="1">
            <a:off x="6951522" y="1680668"/>
            <a:ext cx="445306" cy="576408"/>
          </a:xfrm>
          <a:prstGeom prst="straightConnector1">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A37E1F5-B1BA-422D-9505-40E7767C2658}"/>
              </a:ext>
            </a:extLst>
          </p:cNvPr>
          <p:cNvSpPr txBox="1"/>
          <p:nvPr/>
        </p:nvSpPr>
        <p:spPr>
          <a:xfrm>
            <a:off x="7089454" y="1336322"/>
            <a:ext cx="721965" cy="400110"/>
          </a:xfrm>
          <a:prstGeom prst="rect">
            <a:avLst/>
          </a:prstGeom>
          <a:noFill/>
        </p:spPr>
        <p:txBody>
          <a:bodyPr wrap="square" rtlCol="0">
            <a:spAutoFit/>
          </a:bodyPr>
          <a:lstStyle/>
          <a:p>
            <a:r>
              <a:rPr lang="en-US" dirty="0">
                <a:solidFill>
                  <a:schemeClr val="tx2"/>
                </a:solidFill>
              </a:rPr>
              <a:t>toward </a:t>
            </a:r>
          </a:p>
          <a:p>
            <a:r>
              <a:rPr lang="en-US" dirty="0">
                <a:solidFill>
                  <a:schemeClr val="tx2"/>
                </a:solidFill>
              </a:rPr>
              <a:t>1-hexene</a:t>
            </a:r>
          </a:p>
        </p:txBody>
      </p:sp>
      <p:cxnSp>
        <p:nvCxnSpPr>
          <p:cNvPr id="72" name="Straight Arrow Connector 71">
            <a:extLst>
              <a:ext uri="{FF2B5EF4-FFF2-40B4-BE49-F238E27FC236}">
                <a16:creationId xmlns:a16="http://schemas.microsoft.com/office/drawing/2014/main" id="{BD829516-7C45-44F3-AB9D-A6A9CF4CD55B}"/>
              </a:ext>
            </a:extLst>
          </p:cNvPr>
          <p:cNvCxnSpPr>
            <a:cxnSpLocks/>
          </p:cNvCxnSpPr>
          <p:nvPr/>
        </p:nvCxnSpPr>
        <p:spPr>
          <a:xfrm flipH="1" flipV="1">
            <a:off x="8344837" y="3240654"/>
            <a:ext cx="49762" cy="648747"/>
          </a:xfrm>
          <a:prstGeom prst="straightConnector1">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8D97C10-FD07-4D46-9D7E-9549EDB5B810}"/>
              </a:ext>
            </a:extLst>
          </p:cNvPr>
          <p:cNvSpPr txBox="1"/>
          <p:nvPr/>
        </p:nvSpPr>
        <p:spPr>
          <a:xfrm>
            <a:off x="8102422" y="3889401"/>
            <a:ext cx="721965" cy="400110"/>
          </a:xfrm>
          <a:prstGeom prst="rect">
            <a:avLst/>
          </a:prstGeom>
          <a:noFill/>
        </p:spPr>
        <p:txBody>
          <a:bodyPr wrap="square" rtlCol="0">
            <a:spAutoFit/>
          </a:bodyPr>
          <a:lstStyle/>
          <a:p>
            <a:r>
              <a:rPr lang="en-US" dirty="0">
                <a:solidFill>
                  <a:schemeClr val="tx2"/>
                </a:solidFill>
              </a:rPr>
              <a:t>toward </a:t>
            </a:r>
          </a:p>
          <a:p>
            <a:r>
              <a:rPr lang="en-US" dirty="0">
                <a:solidFill>
                  <a:schemeClr val="tx2"/>
                </a:solidFill>
              </a:rPr>
              <a:t>1-octene</a:t>
            </a:r>
          </a:p>
        </p:txBody>
      </p:sp>
      <p:graphicFrame>
        <p:nvGraphicFramePr>
          <p:cNvPr id="39" name="Object 38">
            <a:extLst>
              <a:ext uri="{FF2B5EF4-FFF2-40B4-BE49-F238E27FC236}">
                <a16:creationId xmlns:a16="http://schemas.microsoft.com/office/drawing/2014/main" id="{1902FF13-7D05-443B-87EB-C4D4A325CACC}"/>
              </a:ext>
            </a:extLst>
          </p:cNvPr>
          <p:cNvGraphicFramePr>
            <a:graphicFrameLocks noChangeAspect="1"/>
          </p:cNvGraphicFramePr>
          <p:nvPr/>
        </p:nvGraphicFramePr>
        <p:xfrm>
          <a:off x="7298232" y="112689"/>
          <a:ext cx="1636712" cy="469900"/>
        </p:xfrm>
        <a:graphic>
          <a:graphicData uri="http://schemas.openxmlformats.org/presentationml/2006/ole">
            <mc:AlternateContent xmlns:mc="http://schemas.openxmlformats.org/markup-compatibility/2006">
              <mc:Choice xmlns:v="urn:schemas-microsoft-com:vml" Requires="v">
                <p:oleObj name="CS ChemDraw Drawing" r:id="rId29" imgW="1636238" imgH="469188" progId="ChemDraw.Document.6.0">
                  <p:embed/>
                </p:oleObj>
              </mc:Choice>
              <mc:Fallback>
                <p:oleObj name="CS ChemDraw Drawing" r:id="rId29" imgW="1636238" imgH="469188" progId="ChemDraw.Document.6.0">
                  <p:embed/>
                  <p:pic>
                    <p:nvPicPr>
                      <p:cNvPr id="39" name="Object 38">
                        <a:extLst>
                          <a:ext uri="{FF2B5EF4-FFF2-40B4-BE49-F238E27FC236}">
                            <a16:creationId xmlns:a16="http://schemas.microsoft.com/office/drawing/2014/main" id="{1902FF13-7D05-443B-87EB-C4D4A325CACC}"/>
                          </a:ext>
                        </a:extLst>
                      </p:cNvPr>
                      <p:cNvPicPr/>
                      <p:nvPr/>
                    </p:nvPicPr>
                    <p:blipFill>
                      <a:blip r:embed="rId30"/>
                      <a:stretch>
                        <a:fillRect/>
                      </a:stretch>
                    </p:blipFill>
                    <p:spPr>
                      <a:xfrm>
                        <a:off x="7298232" y="112689"/>
                        <a:ext cx="1636712" cy="469900"/>
                      </a:xfrm>
                      <a:prstGeom prst="rect">
                        <a:avLst/>
                      </a:prstGeom>
                      <a:ln>
                        <a:solidFill>
                          <a:schemeClr val="tx1"/>
                        </a:solidFill>
                      </a:ln>
                    </p:spPr>
                  </p:pic>
                </p:oleObj>
              </mc:Fallback>
            </mc:AlternateContent>
          </a:graphicData>
        </a:graphic>
      </p:graphicFrame>
      <p:sp>
        <p:nvSpPr>
          <p:cNvPr id="26" name="TextBox 25">
            <a:extLst>
              <a:ext uri="{FF2B5EF4-FFF2-40B4-BE49-F238E27FC236}">
                <a16:creationId xmlns:a16="http://schemas.microsoft.com/office/drawing/2014/main" id="{06A24EE9-ABCC-4FED-B556-3EC4441EF05D}"/>
              </a:ext>
            </a:extLst>
          </p:cNvPr>
          <p:cNvSpPr txBox="1"/>
          <p:nvPr/>
        </p:nvSpPr>
        <p:spPr>
          <a:xfrm>
            <a:off x="2682768" y="1671755"/>
            <a:ext cx="518091" cy="784830"/>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(C</a:t>
            </a:r>
            <a:r>
              <a:rPr lang="en-US" sz="900" baseline="-25000" dirty="0">
                <a:solidFill>
                  <a:schemeClr val="accent1"/>
                </a:solidFill>
              </a:rPr>
              <a:t>2</a:t>
            </a:r>
            <a:r>
              <a:rPr lang="en-US" sz="900" dirty="0">
                <a:solidFill>
                  <a:schemeClr val="accent1"/>
                </a:solidFill>
              </a:rPr>
              <a:t>H</a:t>
            </a:r>
            <a:r>
              <a:rPr lang="en-US" sz="900" baseline="-25000" dirty="0">
                <a:solidFill>
                  <a:schemeClr val="accent1"/>
                </a:solidFill>
              </a:rPr>
              <a:t>4</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r>
              <a:rPr lang="en-US" sz="900" dirty="0">
                <a:solidFill>
                  <a:schemeClr val="accent1"/>
                </a:solidFill>
              </a:rPr>
              <a:t>(none)</a:t>
            </a:r>
          </a:p>
        </p:txBody>
      </p:sp>
      <p:sp>
        <p:nvSpPr>
          <p:cNvPr id="59" name="TextBox 58">
            <a:extLst>
              <a:ext uri="{FF2B5EF4-FFF2-40B4-BE49-F238E27FC236}">
                <a16:creationId xmlns:a16="http://schemas.microsoft.com/office/drawing/2014/main" id="{B2F1802D-C728-4F1F-A04E-7FF8EFC1D749}"/>
              </a:ext>
            </a:extLst>
          </p:cNvPr>
          <p:cNvSpPr txBox="1"/>
          <p:nvPr/>
        </p:nvSpPr>
        <p:spPr>
          <a:xfrm>
            <a:off x="4770232" y="987742"/>
            <a:ext cx="518091" cy="646331"/>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(none)</a:t>
            </a:r>
          </a:p>
        </p:txBody>
      </p:sp>
      <p:sp>
        <p:nvSpPr>
          <p:cNvPr id="81" name="TextBox 80">
            <a:extLst>
              <a:ext uri="{FF2B5EF4-FFF2-40B4-BE49-F238E27FC236}">
                <a16:creationId xmlns:a16="http://schemas.microsoft.com/office/drawing/2014/main" id="{2EB74B0C-1C48-4947-9A37-E1F1C46E6302}"/>
              </a:ext>
            </a:extLst>
          </p:cNvPr>
          <p:cNvSpPr txBox="1"/>
          <p:nvPr/>
        </p:nvSpPr>
        <p:spPr>
          <a:xfrm>
            <a:off x="6724619" y="1415030"/>
            <a:ext cx="522066" cy="1615827"/>
          </a:xfrm>
          <a:prstGeom prst="rect">
            <a:avLst/>
          </a:prstGeom>
          <a:noFill/>
        </p:spPr>
        <p:txBody>
          <a:bodyPr wrap="none" rtlCol="0">
            <a:spAutoFit/>
          </a:bodyPr>
          <a:lstStyle/>
          <a:p>
            <a:r>
              <a:rPr lang="en-US" sz="900" b="1" u="sng" dirty="0">
                <a:solidFill>
                  <a:schemeClr val="tx1">
                    <a:lumMod val="50000"/>
                  </a:schemeClr>
                </a:solidFill>
              </a:rPr>
              <a:t>  L =  </a:t>
            </a:r>
          </a:p>
          <a:p>
            <a:pPr algn="l"/>
            <a:r>
              <a:rPr lang="en-US" sz="900" dirty="0">
                <a:solidFill>
                  <a:schemeClr val="accent1"/>
                </a:solidFill>
              </a:rPr>
              <a:t>(</a:t>
            </a:r>
            <a:r>
              <a:rPr lang="en-US" sz="900" dirty="0" err="1">
                <a:solidFill>
                  <a:schemeClr val="accent1"/>
                </a:solidFill>
              </a:rPr>
              <a:t>PhF</a:t>
            </a:r>
            <a:r>
              <a:rPr lang="en-US" sz="900" dirty="0">
                <a:solidFill>
                  <a:schemeClr val="accent1"/>
                </a:solidFill>
              </a:rPr>
              <a:t>)</a:t>
            </a:r>
          </a:p>
          <a:p>
            <a:pPr algn="l"/>
            <a:r>
              <a:rPr lang="en-US" sz="900" dirty="0">
                <a:solidFill>
                  <a:schemeClr val="accent1"/>
                </a:solidFill>
              </a:rPr>
              <a:t>(</a:t>
            </a:r>
            <a:r>
              <a:rPr lang="en-US" sz="900" dirty="0" err="1">
                <a:solidFill>
                  <a:schemeClr val="accent1"/>
                </a:solidFill>
              </a:rPr>
              <a:t>PhCl</a:t>
            </a:r>
            <a:r>
              <a:rPr lang="en-US" sz="900" dirty="0">
                <a:solidFill>
                  <a:schemeClr val="accent1"/>
                </a:solidFill>
              </a:rPr>
              <a:t>)</a:t>
            </a:r>
          </a:p>
          <a:p>
            <a:pPr algn="l"/>
            <a:endParaRPr lang="en-US" sz="800" dirty="0">
              <a:solidFill>
                <a:schemeClr val="accent1"/>
              </a:solidFill>
            </a:endParaRPr>
          </a:p>
          <a:p>
            <a:pPr algn="l"/>
            <a:endParaRPr lang="en-US" sz="800" dirty="0">
              <a:solidFill>
                <a:schemeClr val="accent1"/>
              </a:solidFill>
            </a:endParaRPr>
          </a:p>
          <a:p>
            <a:pPr algn="l"/>
            <a:endParaRPr lang="en-US" sz="800" dirty="0">
              <a:solidFill>
                <a:schemeClr val="accent1"/>
              </a:solidFill>
            </a:endParaRPr>
          </a:p>
          <a:p>
            <a:pPr algn="l"/>
            <a:r>
              <a:rPr lang="en-US" sz="900" dirty="0">
                <a:solidFill>
                  <a:schemeClr val="tx2"/>
                </a:solidFill>
              </a:rPr>
              <a:t>(none)</a:t>
            </a:r>
          </a:p>
          <a:p>
            <a:pPr algn="l"/>
            <a:endParaRPr lang="en-US" sz="300" dirty="0">
              <a:solidFill>
                <a:schemeClr val="tx2"/>
              </a:solidFill>
            </a:endParaRPr>
          </a:p>
          <a:p>
            <a:pPr algn="l"/>
            <a:r>
              <a:rPr lang="en-US" sz="900" dirty="0">
                <a:solidFill>
                  <a:schemeClr val="tx2"/>
                </a:solidFill>
              </a:rPr>
              <a:t>(</a:t>
            </a:r>
            <a:r>
              <a:rPr lang="en-US" sz="900" dirty="0" err="1">
                <a:solidFill>
                  <a:schemeClr val="tx2"/>
                </a:solidFill>
              </a:rPr>
              <a:t>PhF</a:t>
            </a:r>
            <a:r>
              <a:rPr lang="en-US" sz="900" dirty="0">
                <a:solidFill>
                  <a:schemeClr val="tx2"/>
                </a:solidFill>
              </a:rPr>
              <a:t>)</a:t>
            </a:r>
          </a:p>
          <a:p>
            <a:pPr algn="l"/>
            <a:r>
              <a:rPr lang="en-US" sz="900" dirty="0">
                <a:solidFill>
                  <a:schemeClr val="tx2"/>
                </a:solidFill>
              </a:rPr>
              <a:t>(C</a:t>
            </a:r>
            <a:r>
              <a:rPr lang="en-US" sz="900" baseline="-25000" dirty="0">
                <a:solidFill>
                  <a:schemeClr val="tx2"/>
                </a:solidFill>
              </a:rPr>
              <a:t>2</a:t>
            </a:r>
            <a:r>
              <a:rPr lang="en-US" sz="900" dirty="0">
                <a:solidFill>
                  <a:schemeClr val="tx2"/>
                </a:solidFill>
              </a:rPr>
              <a:t>H</a:t>
            </a:r>
            <a:r>
              <a:rPr lang="en-US" sz="900" baseline="-25000" dirty="0">
                <a:solidFill>
                  <a:schemeClr val="tx2"/>
                </a:solidFill>
              </a:rPr>
              <a:t>4</a:t>
            </a:r>
            <a:r>
              <a:rPr lang="en-US" sz="900" dirty="0">
                <a:solidFill>
                  <a:schemeClr val="tx2"/>
                </a:solidFill>
              </a:rPr>
              <a:t>)</a:t>
            </a:r>
          </a:p>
          <a:p>
            <a:pPr algn="l"/>
            <a:r>
              <a:rPr lang="en-US" sz="900" dirty="0">
                <a:solidFill>
                  <a:schemeClr val="tx2"/>
                </a:solidFill>
              </a:rPr>
              <a:t>(</a:t>
            </a:r>
            <a:r>
              <a:rPr lang="en-US" sz="900" dirty="0" err="1">
                <a:solidFill>
                  <a:schemeClr val="tx2"/>
                </a:solidFill>
              </a:rPr>
              <a:t>PhCl</a:t>
            </a:r>
            <a:r>
              <a:rPr lang="en-US" sz="900" dirty="0">
                <a:solidFill>
                  <a:schemeClr val="tx2"/>
                </a:solidFill>
              </a:rPr>
              <a:t>)</a:t>
            </a:r>
          </a:p>
          <a:p>
            <a:pPr algn="l"/>
            <a:r>
              <a:rPr lang="en-US" sz="900" dirty="0">
                <a:solidFill>
                  <a:schemeClr val="accent1"/>
                </a:solidFill>
              </a:rPr>
              <a:t>(none)</a:t>
            </a:r>
          </a:p>
        </p:txBody>
      </p:sp>
      <p:cxnSp>
        <p:nvCxnSpPr>
          <p:cNvPr id="84" name="Straight Connector 83">
            <a:extLst>
              <a:ext uri="{FF2B5EF4-FFF2-40B4-BE49-F238E27FC236}">
                <a16:creationId xmlns:a16="http://schemas.microsoft.com/office/drawing/2014/main" id="{41A37AF6-01C1-4BED-AA3E-E5E3FCDE4730}"/>
              </a:ext>
            </a:extLst>
          </p:cNvPr>
          <p:cNvCxnSpPr>
            <a:cxnSpLocks/>
          </p:cNvCxnSpPr>
          <p:nvPr/>
        </p:nvCxnSpPr>
        <p:spPr>
          <a:xfrm flipV="1">
            <a:off x="4969333" y="2312930"/>
            <a:ext cx="1124463" cy="45352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B123E6D6-CFE8-4053-9998-CEB9A84199FD}"/>
              </a:ext>
            </a:extLst>
          </p:cNvPr>
          <p:cNvCxnSpPr>
            <a:cxnSpLocks/>
          </p:cNvCxnSpPr>
          <p:nvPr/>
        </p:nvCxnSpPr>
        <p:spPr>
          <a:xfrm flipH="1">
            <a:off x="7159820" y="2827843"/>
            <a:ext cx="112597" cy="85268"/>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805239B-50F1-4FE9-9B34-C70ADBBB4552}"/>
              </a:ext>
            </a:extLst>
          </p:cNvPr>
          <p:cNvSpPr txBox="1"/>
          <p:nvPr/>
        </p:nvSpPr>
        <p:spPr>
          <a:xfrm>
            <a:off x="7166062" y="2636784"/>
            <a:ext cx="788489" cy="246221"/>
          </a:xfrm>
          <a:prstGeom prst="rect">
            <a:avLst/>
          </a:prstGeom>
          <a:noFill/>
        </p:spPr>
        <p:txBody>
          <a:bodyPr wrap="square" rtlCol="0">
            <a:spAutoFit/>
          </a:bodyPr>
          <a:lstStyle/>
          <a:p>
            <a:r>
              <a:rPr lang="en-US" dirty="0">
                <a:solidFill>
                  <a:schemeClr val="bg2"/>
                </a:solidFill>
              </a:rPr>
              <a:t>toward C</a:t>
            </a:r>
            <a:r>
              <a:rPr lang="en-US" baseline="-25000" dirty="0">
                <a:solidFill>
                  <a:schemeClr val="bg2"/>
                </a:solidFill>
              </a:rPr>
              <a:t>8+</a:t>
            </a:r>
            <a:endParaRPr lang="en-US" dirty="0">
              <a:solidFill>
                <a:schemeClr val="bg2"/>
              </a:solidFill>
            </a:endParaRPr>
          </a:p>
        </p:txBody>
      </p:sp>
      <p:cxnSp>
        <p:nvCxnSpPr>
          <p:cNvPr id="92" name="Straight Arrow Connector 91">
            <a:extLst>
              <a:ext uri="{FF2B5EF4-FFF2-40B4-BE49-F238E27FC236}">
                <a16:creationId xmlns:a16="http://schemas.microsoft.com/office/drawing/2014/main" id="{7E8EA920-BF89-4342-8BAE-DE763A1F6F44}"/>
              </a:ext>
            </a:extLst>
          </p:cNvPr>
          <p:cNvCxnSpPr>
            <a:cxnSpLocks/>
          </p:cNvCxnSpPr>
          <p:nvPr/>
        </p:nvCxnSpPr>
        <p:spPr>
          <a:xfrm flipH="1">
            <a:off x="8358598" y="1958304"/>
            <a:ext cx="158934" cy="555382"/>
          </a:xfrm>
          <a:prstGeom prst="straightConnector1">
            <a:avLst/>
          </a:prstGeom>
          <a:ln w="127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F72C140C-C4A6-4CCC-9418-FCF4CB1F8A36}"/>
              </a:ext>
            </a:extLst>
          </p:cNvPr>
          <p:cNvSpPr txBox="1"/>
          <p:nvPr/>
        </p:nvSpPr>
        <p:spPr>
          <a:xfrm>
            <a:off x="8316193" y="1712083"/>
            <a:ext cx="902593" cy="246221"/>
          </a:xfrm>
          <a:prstGeom prst="rect">
            <a:avLst/>
          </a:prstGeom>
          <a:noFill/>
        </p:spPr>
        <p:txBody>
          <a:bodyPr wrap="square" rtlCol="0">
            <a:spAutoFit/>
          </a:bodyPr>
          <a:lstStyle/>
          <a:p>
            <a:r>
              <a:rPr lang="en-US" dirty="0">
                <a:solidFill>
                  <a:schemeClr val="bg2"/>
                </a:solidFill>
              </a:rPr>
              <a:t>toward C</a:t>
            </a:r>
            <a:r>
              <a:rPr lang="en-US" baseline="-25000" dirty="0">
                <a:solidFill>
                  <a:schemeClr val="bg2"/>
                </a:solidFill>
              </a:rPr>
              <a:t>10+</a:t>
            </a:r>
            <a:endParaRPr lang="en-US" dirty="0">
              <a:solidFill>
                <a:schemeClr val="bg2"/>
              </a:solidFill>
            </a:endParaRPr>
          </a:p>
        </p:txBody>
      </p:sp>
      <p:sp>
        <p:nvSpPr>
          <p:cNvPr id="98" name="TextBox 97">
            <a:extLst>
              <a:ext uri="{FF2B5EF4-FFF2-40B4-BE49-F238E27FC236}">
                <a16:creationId xmlns:a16="http://schemas.microsoft.com/office/drawing/2014/main" id="{9EE513D1-70C1-470E-886A-761EA7E9F55B}"/>
              </a:ext>
            </a:extLst>
          </p:cNvPr>
          <p:cNvSpPr txBox="1"/>
          <p:nvPr/>
        </p:nvSpPr>
        <p:spPr>
          <a:xfrm>
            <a:off x="1251188" y="3713556"/>
            <a:ext cx="2980303" cy="707886"/>
          </a:xfrm>
          <a:prstGeom prst="rect">
            <a:avLst/>
          </a:prstGeom>
          <a:noFill/>
        </p:spPr>
        <p:txBody>
          <a:bodyPr wrap="none" rtlCol="0">
            <a:spAutoFit/>
          </a:bodyPr>
          <a:lstStyle/>
          <a:p>
            <a:r>
              <a:rPr lang="en-US" u="sng" dirty="0"/>
              <a:t>Still need to model</a:t>
            </a:r>
          </a:p>
          <a:p>
            <a:pPr marL="228600" indent="-228600" algn="l">
              <a:buFontTx/>
              <a:buAutoNum type="arabicParenR"/>
            </a:pPr>
            <a:r>
              <a:rPr lang="en-US" dirty="0"/>
              <a:t>Barrier toward cyclic C6 products</a:t>
            </a:r>
          </a:p>
          <a:p>
            <a:pPr marL="228600" indent="-228600" algn="l">
              <a:buFontTx/>
              <a:buAutoNum type="arabicParenR"/>
            </a:pPr>
            <a:r>
              <a:rPr lang="en-US" dirty="0"/>
              <a:t>Other secondary ligands (o-</a:t>
            </a:r>
            <a:r>
              <a:rPr lang="en-US" dirty="0" err="1"/>
              <a:t>dihalobenzene</a:t>
            </a:r>
            <a:r>
              <a:rPr lang="en-US" dirty="0"/>
              <a:t>)</a:t>
            </a:r>
          </a:p>
          <a:p>
            <a:pPr marL="228600" indent="-228600" algn="l">
              <a:buFontTx/>
              <a:buAutoNum type="arabicParenR"/>
            </a:pPr>
            <a:r>
              <a:rPr lang="en-US" dirty="0"/>
              <a:t>Other ligands (</a:t>
            </a:r>
            <a:r>
              <a:rPr lang="en-US" i="1" dirty="0"/>
              <a:t>N</a:t>
            </a:r>
            <a:r>
              <a:rPr lang="en-US" dirty="0"/>
              <a:t>-(</a:t>
            </a:r>
            <a:r>
              <a:rPr lang="en-US" i="1" dirty="0"/>
              <a:t>m</a:t>
            </a:r>
            <a:r>
              <a:rPr lang="en-US" dirty="0"/>
              <a:t>-CF</a:t>
            </a:r>
            <a:r>
              <a:rPr lang="en-US" baseline="-25000" dirty="0"/>
              <a:t>3</a:t>
            </a:r>
            <a:r>
              <a:rPr lang="en-US" dirty="0"/>
              <a:t>-C</a:t>
            </a:r>
            <a:r>
              <a:rPr lang="en-US" baseline="-25000" dirty="0"/>
              <a:t>6</a:t>
            </a:r>
            <a:r>
              <a:rPr lang="en-US" dirty="0"/>
              <a:t>H</a:t>
            </a:r>
            <a:r>
              <a:rPr lang="en-US" baseline="-25000" dirty="0"/>
              <a:t>4</a:t>
            </a:r>
            <a:r>
              <a:rPr lang="en-US" dirty="0"/>
              <a:t>) for KFUPM?)</a:t>
            </a:r>
          </a:p>
        </p:txBody>
      </p:sp>
      <p:cxnSp>
        <p:nvCxnSpPr>
          <p:cNvPr id="49" name="Straight Connector 48">
            <a:extLst>
              <a:ext uri="{FF2B5EF4-FFF2-40B4-BE49-F238E27FC236}">
                <a16:creationId xmlns:a16="http://schemas.microsoft.com/office/drawing/2014/main" id="{F4FBAE7B-D8C1-47BA-B313-D918F2AC6877}"/>
              </a:ext>
            </a:extLst>
          </p:cNvPr>
          <p:cNvCxnSpPr>
            <a:cxnSpLocks/>
          </p:cNvCxnSpPr>
          <p:nvPr/>
        </p:nvCxnSpPr>
        <p:spPr>
          <a:xfrm flipH="1">
            <a:off x="5629276" y="2628541"/>
            <a:ext cx="464520" cy="42699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36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797" r="7456" b="40208"/>
          <a:stretch/>
        </p:blipFill>
        <p:spPr>
          <a:xfrm>
            <a:off x="-1" y="2028115"/>
            <a:ext cx="9144001" cy="3115385"/>
          </a:xfrm>
          <a:prstGeom prst="rect">
            <a:avLst/>
          </a:prstGeom>
        </p:spPr>
      </p:pic>
      <p:sp>
        <p:nvSpPr>
          <p:cNvPr id="3" name="Title 2"/>
          <p:cNvSpPr>
            <a:spLocks noGrp="1"/>
          </p:cNvSpPr>
          <p:nvPr>
            <p:ph type="title"/>
          </p:nvPr>
        </p:nvSpPr>
        <p:spPr/>
        <p:txBody>
          <a:bodyPr/>
          <a:lstStyle/>
          <a:p>
            <a:r>
              <a:rPr lang="en-US" dirty="0">
                <a:solidFill>
                  <a:srgbClr val="00A3E0"/>
                </a:solidFill>
              </a:rPr>
              <a:t>Boston </a:t>
            </a:r>
            <a:r>
              <a:rPr lang="en-US" dirty="0">
                <a:solidFill>
                  <a:srgbClr val="84BD00"/>
                </a:solidFill>
              </a:rPr>
              <a:t>downstream research center</a:t>
            </a:r>
          </a:p>
        </p:txBody>
      </p:sp>
      <p:sp>
        <p:nvSpPr>
          <p:cNvPr id="4" name="Rectangle 3"/>
          <p:cNvSpPr/>
          <p:nvPr/>
        </p:nvSpPr>
        <p:spPr>
          <a:xfrm>
            <a:off x="528586" y="1216268"/>
            <a:ext cx="5303087" cy="3712160"/>
          </a:xfrm>
          <a:prstGeom prst="rect">
            <a:avLst/>
          </a:prstGeom>
          <a:noFill/>
          <a:effectLst>
            <a:outerShdw blurRad="50800" dist="38100" dir="5400000" algn="t" rotWithShape="0">
              <a:prstClr val="black">
                <a:alpha val="40000"/>
              </a:prstClr>
            </a:outerShdw>
          </a:effectLst>
        </p:spPr>
      </p:sp>
      <p:pic>
        <p:nvPicPr>
          <p:cNvPr id="16" name="Picture 15">
            <a:extLst>
              <a:ext uri="{FF2B5EF4-FFF2-40B4-BE49-F238E27FC236}">
                <a16:creationId xmlns:a16="http://schemas.microsoft.com/office/drawing/2014/main" id="{5D515479-1B5B-FF59-A674-66B0DA5BD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376"/>
          <a:stretch/>
        </p:blipFill>
        <p:spPr bwMode="auto">
          <a:xfrm>
            <a:off x="5118496" y="933986"/>
            <a:ext cx="3982831"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12FA38E7-15F9-E703-D142-A4FA3FC4B825}"/>
              </a:ext>
            </a:extLst>
          </p:cNvPr>
          <p:cNvSpPr>
            <a:spLocks noChangeArrowheads="1"/>
          </p:cNvSpPr>
          <p:nvPr/>
        </p:nvSpPr>
        <p:spPr bwMode="auto">
          <a:xfrm>
            <a:off x="444813" y="1216268"/>
            <a:ext cx="42955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ts val="600"/>
              </a:spcBef>
              <a:buFont typeface="Arial" pitchFamily="34" charset="0"/>
              <a:buChar char="•"/>
              <a:defRPr sz="1600">
                <a:solidFill>
                  <a:schemeClr val="tx1"/>
                </a:solidFill>
                <a:latin typeface="Trebuchet MS" pitchFamily="34" charset="0"/>
              </a:defRPr>
            </a:lvl1pPr>
            <a:lvl2pPr marL="742950" indent="-285750" eaLnBrk="0" hangingPunct="0">
              <a:spcBef>
                <a:spcPts val="600"/>
              </a:spcBef>
              <a:buFont typeface="Lucida Grande"/>
              <a:buChar char="-"/>
              <a:defRPr sz="1600">
                <a:solidFill>
                  <a:schemeClr val="tx1"/>
                </a:solidFill>
                <a:latin typeface="Trebuchet MS" pitchFamily="34" charset="0"/>
              </a:defRPr>
            </a:lvl2pPr>
            <a:lvl3pPr marL="1143000" indent="-228600" eaLnBrk="0" hangingPunct="0">
              <a:spcBef>
                <a:spcPts val="600"/>
              </a:spcBef>
              <a:buFont typeface="Arial" pitchFamily="34" charset="0"/>
              <a:buChar char="•"/>
              <a:defRPr sz="1600">
                <a:solidFill>
                  <a:schemeClr val="tx1"/>
                </a:solidFill>
                <a:latin typeface="Trebuchet MS" pitchFamily="34" charset="0"/>
              </a:defRPr>
            </a:lvl3pPr>
            <a:lvl4pPr marL="1600200" indent="-228600" eaLnBrk="0" hangingPunct="0">
              <a:spcBef>
                <a:spcPts val="600"/>
              </a:spcBef>
              <a:buFont typeface="Lucida Grande"/>
              <a:buChar char="-"/>
              <a:defRPr sz="1600">
                <a:solidFill>
                  <a:schemeClr val="tx1"/>
                </a:solidFill>
                <a:latin typeface="Trebuchet MS" pitchFamily="34" charset="0"/>
              </a:defRPr>
            </a:lvl4pPr>
            <a:lvl5pPr marL="2057400" indent="-228600" eaLnBrk="0" hangingPunct="0">
              <a:spcBef>
                <a:spcPts val="600"/>
              </a:spcBef>
              <a:buFont typeface="Arial" pitchFamily="34" charset="0"/>
              <a:buChar char="•"/>
              <a:defRPr sz="1600">
                <a:solidFill>
                  <a:schemeClr val="tx1"/>
                </a:solidFill>
                <a:latin typeface="Trebuchet MS" pitchFamily="34" charset="0"/>
              </a:defRPr>
            </a:lvl5pPr>
            <a:lvl6pPr marL="2514600" indent="-228600" eaLnBrk="0" fontAlgn="base" hangingPunct="0">
              <a:spcBef>
                <a:spcPts val="600"/>
              </a:spcBef>
              <a:spcAft>
                <a:spcPct val="0"/>
              </a:spcAft>
              <a:buFont typeface="Arial" pitchFamily="34" charset="0"/>
              <a:buChar char="•"/>
              <a:defRPr sz="1600">
                <a:solidFill>
                  <a:schemeClr val="tx1"/>
                </a:solidFill>
                <a:latin typeface="Trebuchet MS" pitchFamily="34" charset="0"/>
              </a:defRPr>
            </a:lvl6pPr>
            <a:lvl7pPr marL="2971800" indent="-228600" eaLnBrk="0" fontAlgn="base" hangingPunct="0">
              <a:spcBef>
                <a:spcPts val="600"/>
              </a:spcBef>
              <a:spcAft>
                <a:spcPct val="0"/>
              </a:spcAft>
              <a:buFont typeface="Arial" pitchFamily="34" charset="0"/>
              <a:buChar char="•"/>
              <a:defRPr sz="1600">
                <a:solidFill>
                  <a:schemeClr val="tx1"/>
                </a:solidFill>
                <a:latin typeface="Trebuchet MS" pitchFamily="34" charset="0"/>
              </a:defRPr>
            </a:lvl7pPr>
            <a:lvl8pPr marL="3429000" indent="-228600" eaLnBrk="0" fontAlgn="base" hangingPunct="0">
              <a:spcBef>
                <a:spcPts val="600"/>
              </a:spcBef>
              <a:spcAft>
                <a:spcPct val="0"/>
              </a:spcAft>
              <a:buFont typeface="Arial" pitchFamily="34" charset="0"/>
              <a:buChar char="•"/>
              <a:defRPr sz="1600">
                <a:solidFill>
                  <a:schemeClr val="tx1"/>
                </a:solidFill>
                <a:latin typeface="Trebuchet MS" pitchFamily="34" charset="0"/>
              </a:defRPr>
            </a:lvl8pPr>
            <a:lvl9pPr marL="3886200" indent="-228600" eaLnBrk="0" fontAlgn="base" hangingPunct="0">
              <a:spcBef>
                <a:spcPts val="600"/>
              </a:spcBef>
              <a:spcAft>
                <a:spcPct val="0"/>
              </a:spcAft>
              <a:buFont typeface="Arial" pitchFamily="34" charset="0"/>
              <a:buChar char="•"/>
              <a:defRPr sz="1600">
                <a:solidFill>
                  <a:schemeClr val="tx1"/>
                </a:solidFill>
                <a:latin typeface="Trebuchet MS" pitchFamily="34" charset="0"/>
              </a:defRPr>
            </a:lvl9pPr>
          </a:lstStyle>
          <a:p>
            <a:pPr algn="l" eaLnBrk="1" hangingPunct="1">
              <a:spcBef>
                <a:spcPct val="0"/>
              </a:spcBef>
              <a:buFontTx/>
              <a:buNone/>
            </a:pPr>
            <a:r>
              <a:rPr lang="en-US" altLang="en-US" sz="2000" dirty="0">
                <a:solidFill>
                  <a:srgbClr val="00A3E0"/>
                </a:solidFill>
              </a:rPr>
              <a:t>mission: </a:t>
            </a:r>
            <a:r>
              <a:rPr lang="en-US" altLang="en-US" sz="2000" dirty="0">
                <a:solidFill>
                  <a:srgbClr val="808080"/>
                </a:solidFill>
              </a:rPr>
              <a:t>accelerate downstream innovations through development and optimization of advanced materials</a:t>
            </a:r>
          </a:p>
        </p:txBody>
      </p:sp>
    </p:spTree>
    <p:extLst>
      <p:ext uri="{BB962C8B-B14F-4D97-AF65-F5344CB8AC3E}">
        <p14:creationId xmlns:p14="http://schemas.microsoft.com/office/powerpoint/2010/main" val="2114890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D162-1E96-438E-A873-6F20E6C2219F}"/>
              </a:ext>
            </a:extLst>
          </p:cNvPr>
          <p:cNvSpPr>
            <a:spLocks noGrp="1"/>
          </p:cNvSpPr>
          <p:nvPr>
            <p:ph type="title"/>
          </p:nvPr>
        </p:nvSpPr>
        <p:spPr/>
        <p:txBody>
          <a:bodyPr/>
          <a:lstStyle/>
          <a:p>
            <a:r>
              <a:rPr lang="en-US" dirty="0"/>
              <a:t>benchmarking DFT parameters for Cr complexes</a:t>
            </a:r>
          </a:p>
        </p:txBody>
      </p:sp>
      <p:sp>
        <p:nvSpPr>
          <p:cNvPr id="3" name="Content Placeholder 2">
            <a:extLst>
              <a:ext uri="{FF2B5EF4-FFF2-40B4-BE49-F238E27FC236}">
                <a16:creationId xmlns:a16="http://schemas.microsoft.com/office/drawing/2014/main" id="{A026EAA1-90A5-4EB7-909E-5D723E7A61D8}"/>
              </a:ext>
            </a:extLst>
          </p:cNvPr>
          <p:cNvSpPr>
            <a:spLocks noGrp="1"/>
          </p:cNvSpPr>
          <p:nvPr>
            <p:ph sz="half" idx="2"/>
          </p:nvPr>
        </p:nvSpPr>
        <p:spPr>
          <a:xfrm>
            <a:off x="4352924" y="749300"/>
            <a:ext cx="4038600" cy="3429000"/>
          </a:xfrm>
        </p:spPr>
        <p:txBody>
          <a:bodyPr/>
          <a:lstStyle/>
          <a:p>
            <a:endParaRPr lang="en-US"/>
          </a:p>
        </p:txBody>
      </p:sp>
      <p:sp>
        <p:nvSpPr>
          <p:cNvPr id="4" name="Content Placeholder 3">
            <a:extLst>
              <a:ext uri="{FF2B5EF4-FFF2-40B4-BE49-F238E27FC236}">
                <a16:creationId xmlns:a16="http://schemas.microsoft.com/office/drawing/2014/main" id="{3D6D3E64-57BB-4004-A6AE-EF01670F653B}"/>
              </a:ext>
            </a:extLst>
          </p:cNvPr>
          <p:cNvSpPr>
            <a:spLocks noGrp="1"/>
          </p:cNvSpPr>
          <p:nvPr>
            <p:ph sz="half" idx="12"/>
          </p:nvPr>
        </p:nvSpPr>
        <p:spPr>
          <a:xfrm>
            <a:off x="155879" y="2276051"/>
            <a:ext cx="3879539" cy="1859674"/>
          </a:xfrm>
        </p:spPr>
        <p:txBody>
          <a:bodyPr/>
          <a:lstStyle/>
          <a:p>
            <a:r>
              <a:rPr lang="en-US" dirty="0"/>
              <a:t>Use fine integration grid (faster and more accurate)</a:t>
            </a:r>
          </a:p>
          <a:p>
            <a:r>
              <a:rPr lang="en-US" dirty="0"/>
              <a:t>Basis sets:</a:t>
            </a:r>
          </a:p>
          <a:p>
            <a:pPr lvl="1"/>
            <a:r>
              <a:rPr lang="en-US" dirty="0" err="1"/>
              <a:t>bs_a</a:t>
            </a:r>
            <a:r>
              <a:rPr lang="en-US" dirty="0"/>
              <a:t> = def2-SV(P) all atoms</a:t>
            </a:r>
          </a:p>
          <a:p>
            <a:pPr lvl="1"/>
            <a:r>
              <a:rPr lang="en-US" dirty="0" err="1"/>
              <a:t>bs_b</a:t>
            </a:r>
            <a:r>
              <a:rPr lang="en-US" dirty="0"/>
              <a:t> = def2-SVP on Cr; def2-SV(P) all other atoms</a:t>
            </a:r>
          </a:p>
          <a:p>
            <a:pPr lvl="1"/>
            <a:r>
              <a:rPr lang="en-US" dirty="0" err="1"/>
              <a:t>bs_c</a:t>
            </a:r>
            <a:r>
              <a:rPr lang="en-US" dirty="0"/>
              <a:t> = def2-SVP all atoms </a:t>
            </a:r>
            <a:r>
              <a:rPr lang="en-US" dirty="0">
                <a:sym typeface="Wingdings" panose="05000000000000000000" pitchFamily="2" charset="2"/>
              </a:rPr>
              <a:t> most accurate, moderate increase in calculation time</a:t>
            </a:r>
          </a:p>
          <a:p>
            <a:pPr lvl="1"/>
            <a:endParaRPr lang="en-US" dirty="0"/>
          </a:p>
        </p:txBody>
      </p:sp>
      <p:pic>
        <p:nvPicPr>
          <p:cNvPr id="7" name="Picture 6">
            <a:extLst>
              <a:ext uri="{FF2B5EF4-FFF2-40B4-BE49-F238E27FC236}">
                <a16:creationId xmlns:a16="http://schemas.microsoft.com/office/drawing/2014/main" id="{E68682F2-C882-4BE0-934E-AE566B640E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24348" y="749300"/>
            <a:ext cx="4838700" cy="3498752"/>
          </a:xfrm>
          <a:prstGeom prst="rect">
            <a:avLst/>
          </a:prstGeom>
          <a:noFill/>
        </p:spPr>
      </p:pic>
      <p:sp>
        <p:nvSpPr>
          <p:cNvPr id="9" name="TextBox 8">
            <a:extLst>
              <a:ext uri="{FF2B5EF4-FFF2-40B4-BE49-F238E27FC236}">
                <a16:creationId xmlns:a16="http://schemas.microsoft.com/office/drawing/2014/main" id="{4F31F8EA-D5AA-4129-C172-0D682FB1CC6F}"/>
              </a:ext>
            </a:extLst>
          </p:cNvPr>
          <p:cNvSpPr txBox="1"/>
          <p:nvPr/>
        </p:nvSpPr>
        <p:spPr>
          <a:xfrm>
            <a:off x="1023076" y="1636949"/>
            <a:ext cx="2847254" cy="400110"/>
          </a:xfrm>
          <a:prstGeom prst="rect">
            <a:avLst/>
          </a:prstGeom>
          <a:noFill/>
        </p:spPr>
        <p:txBody>
          <a:bodyPr wrap="none" rtlCol="0">
            <a:spAutoFit/>
          </a:bodyPr>
          <a:lstStyle/>
          <a:p>
            <a:r>
              <a:rPr lang="en-US" dirty="0"/>
              <a:t>doublet</a:t>
            </a:r>
          </a:p>
          <a:p>
            <a:r>
              <a:rPr lang="en-US" dirty="0"/>
              <a:t>potential side-product in chlorobenzene solvent</a:t>
            </a:r>
          </a:p>
        </p:txBody>
      </p:sp>
      <p:graphicFrame>
        <p:nvGraphicFramePr>
          <p:cNvPr id="10" name="Object 9">
            <a:extLst>
              <a:ext uri="{FF2B5EF4-FFF2-40B4-BE49-F238E27FC236}">
                <a16:creationId xmlns:a16="http://schemas.microsoft.com/office/drawing/2014/main" id="{7119ED9F-DD98-C21B-2A92-6CDAA9B48344}"/>
              </a:ext>
            </a:extLst>
          </p:cNvPr>
          <p:cNvGraphicFramePr>
            <a:graphicFrameLocks noChangeAspect="1"/>
          </p:cNvGraphicFramePr>
          <p:nvPr>
            <p:extLst>
              <p:ext uri="{D42A27DB-BD31-4B8C-83A1-F6EECF244321}">
                <p14:modId xmlns:p14="http://schemas.microsoft.com/office/powerpoint/2010/main" val="1596655039"/>
              </p:ext>
            </p:extLst>
          </p:nvPr>
        </p:nvGraphicFramePr>
        <p:xfrm>
          <a:off x="506934" y="824149"/>
          <a:ext cx="2600325" cy="812800"/>
        </p:xfrm>
        <a:graphic>
          <a:graphicData uri="http://schemas.openxmlformats.org/presentationml/2006/ole">
            <mc:AlternateContent xmlns:mc="http://schemas.openxmlformats.org/markup-compatibility/2006">
              <mc:Choice xmlns:v="urn:schemas-microsoft-com:vml" Requires="v">
                <p:oleObj name="CS ChemDraw Drawing" r:id="rId3" imgW="2599765" imgH="812207" progId="ChemDraw.Document.6.0">
                  <p:embed/>
                </p:oleObj>
              </mc:Choice>
              <mc:Fallback>
                <p:oleObj name="CS ChemDraw Drawing" r:id="rId3" imgW="2599765" imgH="812207" progId="ChemDraw.Document.6.0">
                  <p:embed/>
                  <p:pic>
                    <p:nvPicPr>
                      <p:cNvPr id="9" name="Object 8">
                        <a:extLst>
                          <a:ext uri="{FF2B5EF4-FFF2-40B4-BE49-F238E27FC236}">
                            <a16:creationId xmlns:a16="http://schemas.microsoft.com/office/drawing/2014/main" id="{DB21B1AF-CDE6-4465-B053-FA3C1DA0A0EA}"/>
                          </a:ext>
                        </a:extLst>
                      </p:cNvPr>
                      <p:cNvPicPr/>
                      <p:nvPr/>
                    </p:nvPicPr>
                    <p:blipFill>
                      <a:blip r:embed="rId4"/>
                      <a:stretch>
                        <a:fillRect/>
                      </a:stretch>
                    </p:blipFill>
                    <p:spPr>
                      <a:xfrm>
                        <a:off x="506934" y="824149"/>
                        <a:ext cx="2600325" cy="812800"/>
                      </a:xfrm>
                      <a:prstGeom prst="rect">
                        <a:avLst/>
                      </a:prstGeom>
                    </p:spPr>
                  </p:pic>
                </p:oleObj>
              </mc:Fallback>
            </mc:AlternateContent>
          </a:graphicData>
        </a:graphic>
      </p:graphicFrame>
    </p:spTree>
    <p:extLst>
      <p:ext uri="{BB962C8B-B14F-4D97-AF65-F5344CB8AC3E}">
        <p14:creationId xmlns:p14="http://schemas.microsoft.com/office/powerpoint/2010/main" val="406147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8AC02-3A0A-418B-BCC0-CB1257E27DBF}"/>
              </a:ext>
            </a:extLst>
          </p:cNvPr>
          <p:cNvSpPr>
            <a:spLocks noGrp="1"/>
          </p:cNvSpPr>
          <p:nvPr>
            <p:ph type="title"/>
          </p:nvPr>
        </p:nvSpPr>
        <p:spPr/>
        <p:txBody>
          <a:bodyPr/>
          <a:lstStyle/>
          <a:p>
            <a:r>
              <a:rPr lang="en-US" dirty="0"/>
              <a:t>Haloarene solvents limits formation of inactive [Cr(arene)</a:t>
            </a:r>
            <a:r>
              <a:rPr lang="en-US" baseline="-25000" dirty="0"/>
              <a:t>2</a:t>
            </a:r>
            <a:r>
              <a:rPr lang="en-US" dirty="0"/>
              <a:t>]+</a:t>
            </a:r>
          </a:p>
        </p:txBody>
      </p:sp>
      <p:graphicFrame>
        <p:nvGraphicFramePr>
          <p:cNvPr id="4" name="Object 3">
            <a:extLst>
              <a:ext uri="{FF2B5EF4-FFF2-40B4-BE49-F238E27FC236}">
                <a16:creationId xmlns:a16="http://schemas.microsoft.com/office/drawing/2014/main" id="{FB33754C-7BB3-49B6-82BA-F0DFB0CBF855}"/>
              </a:ext>
            </a:extLst>
          </p:cNvPr>
          <p:cNvGraphicFramePr>
            <a:graphicFrameLocks noChangeAspect="1"/>
          </p:cNvGraphicFramePr>
          <p:nvPr/>
        </p:nvGraphicFramePr>
        <p:xfrm>
          <a:off x="620713" y="647074"/>
          <a:ext cx="3576637" cy="2155825"/>
        </p:xfrm>
        <a:graphic>
          <a:graphicData uri="http://schemas.openxmlformats.org/presentationml/2006/ole">
            <mc:AlternateContent xmlns:mc="http://schemas.openxmlformats.org/markup-compatibility/2006">
              <mc:Choice xmlns:v="urn:schemas-microsoft-com:vml" Requires="v">
                <p:oleObj name="CS ChemDraw Drawing" r:id="rId2" imgW="3576200" imgH="2156327" progId="ChemDraw.Document.6.0">
                  <p:embed/>
                </p:oleObj>
              </mc:Choice>
              <mc:Fallback>
                <p:oleObj name="CS ChemDraw Drawing" r:id="rId2" imgW="3576200" imgH="2156327" progId="ChemDraw.Document.6.0">
                  <p:embed/>
                  <p:pic>
                    <p:nvPicPr>
                      <p:cNvPr id="4" name="Object 3">
                        <a:extLst>
                          <a:ext uri="{FF2B5EF4-FFF2-40B4-BE49-F238E27FC236}">
                            <a16:creationId xmlns:a16="http://schemas.microsoft.com/office/drawing/2014/main" id="{FB33754C-7BB3-49B6-82BA-F0DFB0CBF855}"/>
                          </a:ext>
                        </a:extLst>
                      </p:cNvPr>
                      <p:cNvPicPr/>
                      <p:nvPr/>
                    </p:nvPicPr>
                    <p:blipFill>
                      <a:blip r:embed="rId3"/>
                      <a:stretch>
                        <a:fillRect/>
                      </a:stretch>
                    </p:blipFill>
                    <p:spPr>
                      <a:xfrm>
                        <a:off x="620713" y="647074"/>
                        <a:ext cx="3576637" cy="2155825"/>
                      </a:xfrm>
                      <a:prstGeom prst="rect">
                        <a:avLst/>
                      </a:prstGeom>
                    </p:spPr>
                  </p:pic>
                </p:oleObj>
              </mc:Fallback>
            </mc:AlternateContent>
          </a:graphicData>
        </a:graphic>
      </p:graphicFrame>
      <p:graphicFrame>
        <p:nvGraphicFramePr>
          <p:cNvPr id="5" name="Table 5">
            <a:extLst>
              <a:ext uri="{FF2B5EF4-FFF2-40B4-BE49-F238E27FC236}">
                <a16:creationId xmlns:a16="http://schemas.microsoft.com/office/drawing/2014/main" id="{D33D8626-1F85-459C-8208-B77765A447A7}"/>
              </a:ext>
            </a:extLst>
          </p:cNvPr>
          <p:cNvGraphicFramePr>
            <a:graphicFrameLocks noGrp="1"/>
          </p:cNvGraphicFramePr>
          <p:nvPr/>
        </p:nvGraphicFramePr>
        <p:xfrm>
          <a:off x="4759325" y="2015490"/>
          <a:ext cx="2947760" cy="1112520"/>
        </p:xfrm>
        <a:graphic>
          <a:graphicData uri="http://schemas.openxmlformats.org/drawingml/2006/table">
            <a:tbl>
              <a:tblPr firstRow="1" bandRow="1">
                <a:tableStyleId>{5C22544A-7EE6-4342-B048-85BDC9FD1C3A}</a:tableStyleId>
              </a:tblPr>
              <a:tblGrid>
                <a:gridCol w="1184275">
                  <a:extLst>
                    <a:ext uri="{9D8B030D-6E8A-4147-A177-3AD203B41FA5}">
                      <a16:colId xmlns:a16="http://schemas.microsoft.com/office/drawing/2014/main" val="886347030"/>
                    </a:ext>
                  </a:extLst>
                </a:gridCol>
                <a:gridCol w="587828">
                  <a:extLst>
                    <a:ext uri="{9D8B030D-6E8A-4147-A177-3AD203B41FA5}">
                      <a16:colId xmlns:a16="http://schemas.microsoft.com/office/drawing/2014/main" val="414065022"/>
                    </a:ext>
                  </a:extLst>
                </a:gridCol>
                <a:gridCol w="594360">
                  <a:extLst>
                    <a:ext uri="{9D8B030D-6E8A-4147-A177-3AD203B41FA5}">
                      <a16:colId xmlns:a16="http://schemas.microsoft.com/office/drawing/2014/main" val="296827193"/>
                    </a:ext>
                  </a:extLst>
                </a:gridCol>
                <a:gridCol w="581297">
                  <a:extLst>
                    <a:ext uri="{9D8B030D-6E8A-4147-A177-3AD203B41FA5}">
                      <a16:colId xmlns:a16="http://schemas.microsoft.com/office/drawing/2014/main" val="553006006"/>
                    </a:ext>
                  </a:extLst>
                </a:gridCol>
              </a:tblGrid>
              <a:tr h="370840">
                <a:tc>
                  <a:txBody>
                    <a:bodyPr/>
                    <a:lstStyle/>
                    <a:p>
                      <a:pPr algn="ctr"/>
                      <a:r>
                        <a:rPr lang="en-US" sz="1400" dirty="0"/>
                        <a:t>X = </a:t>
                      </a:r>
                    </a:p>
                  </a:txBody>
                  <a:tcPr/>
                </a:tc>
                <a:tc>
                  <a:txBody>
                    <a:bodyPr/>
                    <a:lstStyle/>
                    <a:p>
                      <a:pPr algn="ctr"/>
                      <a:r>
                        <a:rPr lang="en-US" sz="1400" dirty="0"/>
                        <a:t>H</a:t>
                      </a:r>
                    </a:p>
                  </a:txBody>
                  <a:tcPr/>
                </a:tc>
                <a:tc>
                  <a:txBody>
                    <a:bodyPr/>
                    <a:lstStyle/>
                    <a:p>
                      <a:pPr algn="ctr"/>
                      <a:r>
                        <a:rPr lang="en-US" sz="1400" dirty="0"/>
                        <a:t>Cl</a:t>
                      </a:r>
                    </a:p>
                  </a:txBody>
                  <a:tcPr/>
                </a:tc>
                <a:tc>
                  <a:txBody>
                    <a:bodyPr/>
                    <a:lstStyle/>
                    <a:p>
                      <a:pPr algn="ctr"/>
                      <a:r>
                        <a:rPr lang="en-US" sz="1400" dirty="0"/>
                        <a:t>F</a:t>
                      </a:r>
                    </a:p>
                  </a:txBody>
                  <a:tcPr/>
                </a:tc>
                <a:extLst>
                  <a:ext uri="{0D108BD9-81ED-4DB2-BD59-A6C34878D82A}">
                    <a16:rowId xmlns:a16="http://schemas.microsoft.com/office/drawing/2014/main" val="2665873335"/>
                  </a:ext>
                </a:extLst>
              </a:tr>
              <a:tr h="370840">
                <a:tc>
                  <a:txBody>
                    <a:bodyPr/>
                    <a:lstStyle/>
                    <a:p>
                      <a:pPr algn="ctr"/>
                      <a:r>
                        <a:rPr lang="el-GR" sz="1400" dirty="0"/>
                        <a:t>Δ</a:t>
                      </a:r>
                      <a:r>
                        <a:rPr lang="en-US" sz="1400" dirty="0"/>
                        <a:t>G (w/ Al)</a:t>
                      </a:r>
                    </a:p>
                  </a:txBody>
                  <a:tcPr/>
                </a:tc>
                <a:tc>
                  <a:txBody>
                    <a:bodyPr/>
                    <a:lstStyle/>
                    <a:p>
                      <a:pPr algn="ctr"/>
                      <a:r>
                        <a:rPr lang="en-US" sz="1400" dirty="0"/>
                        <a:t>0.5</a:t>
                      </a:r>
                    </a:p>
                  </a:txBody>
                  <a:tcPr/>
                </a:tc>
                <a:tc>
                  <a:txBody>
                    <a:bodyPr/>
                    <a:lstStyle/>
                    <a:p>
                      <a:pPr algn="ctr"/>
                      <a:r>
                        <a:rPr lang="en-US" sz="1400" dirty="0"/>
                        <a:t>9.4</a:t>
                      </a:r>
                    </a:p>
                  </a:txBody>
                  <a:tcPr/>
                </a:tc>
                <a:tc>
                  <a:txBody>
                    <a:bodyPr/>
                    <a:lstStyle/>
                    <a:p>
                      <a:pPr algn="ctr"/>
                      <a:r>
                        <a:rPr lang="en-US" sz="1400" dirty="0"/>
                        <a:t>11.0</a:t>
                      </a:r>
                    </a:p>
                  </a:txBody>
                  <a:tcPr/>
                </a:tc>
                <a:extLst>
                  <a:ext uri="{0D108BD9-81ED-4DB2-BD59-A6C34878D82A}">
                    <a16:rowId xmlns:a16="http://schemas.microsoft.com/office/drawing/2014/main" val="2205919079"/>
                  </a:ext>
                </a:extLst>
              </a:tr>
              <a:tr h="370840">
                <a:tc>
                  <a:txBody>
                    <a:bodyPr/>
                    <a:lstStyle/>
                    <a:p>
                      <a:pPr algn="ctr"/>
                      <a:r>
                        <a:rPr lang="el-GR" sz="1400" dirty="0"/>
                        <a:t>Δ</a:t>
                      </a:r>
                      <a:r>
                        <a:rPr lang="en-US" sz="1400" dirty="0"/>
                        <a:t>G (no Al)</a:t>
                      </a:r>
                    </a:p>
                  </a:txBody>
                  <a:tcPr/>
                </a:tc>
                <a:tc>
                  <a:txBody>
                    <a:bodyPr/>
                    <a:lstStyle/>
                    <a:p>
                      <a:pPr algn="ctr"/>
                      <a:r>
                        <a:rPr lang="en-US" sz="1400" dirty="0" err="1"/>
                        <a:t>tbd</a:t>
                      </a:r>
                      <a:endParaRPr lang="en-US" sz="1400" dirty="0"/>
                    </a:p>
                  </a:txBody>
                  <a:tcPr/>
                </a:tc>
                <a:tc>
                  <a:txBody>
                    <a:bodyPr/>
                    <a:lstStyle/>
                    <a:p>
                      <a:pPr algn="ctr"/>
                      <a:r>
                        <a:rPr lang="en-US" sz="1400" dirty="0" err="1"/>
                        <a:t>tbd</a:t>
                      </a:r>
                      <a:endParaRPr lang="en-US" sz="1400" dirty="0"/>
                    </a:p>
                  </a:txBody>
                  <a:tcPr/>
                </a:tc>
                <a:tc>
                  <a:txBody>
                    <a:bodyPr/>
                    <a:lstStyle/>
                    <a:p>
                      <a:pPr algn="ctr"/>
                      <a:r>
                        <a:rPr lang="en-US" sz="1400" dirty="0" err="1"/>
                        <a:t>tbd</a:t>
                      </a:r>
                      <a:endParaRPr lang="en-US" sz="1400" dirty="0"/>
                    </a:p>
                  </a:txBody>
                  <a:tcPr/>
                </a:tc>
                <a:extLst>
                  <a:ext uri="{0D108BD9-81ED-4DB2-BD59-A6C34878D82A}">
                    <a16:rowId xmlns:a16="http://schemas.microsoft.com/office/drawing/2014/main" val="1622185086"/>
                  </a:ext>
                </a:extLst>
              </a:tr>
            </a:tbl>
          </a:graphicData>
        </a:graphic>
      </p:graphicFrame>
      <p:sp>
        <p:nvSpPr>
          <p:cNvPr id="6" name="TextBox 5">
            <a:extLst>
              <a:ext uri="{FF2B5EF4-FFF2-40B4-BE49-F238E27FC236}">
                <a16:creationId xmlns:a16="http://schemas.microsoft.com/office/drawing/2014/main" id="{EB0A8F1E-BFFC-4B98-99E3-B8D37C05DEF6}"/>
              </a:ext>
            </a:extLst>
          </p:cNvPr>
          <p:cNvSpPr txBox="1"/>
          <p:nvPr/>
        </p:nvSpPr>
        <p:spPr>
          <a:xfrm>
            <a:off x="4432754" y="665807"/>
            <a:ext cx="3437618" cy="646331"/>
          </a:xfrm>
          <a:prstGeom prst="rect">
            <a:avLst/>
          </a:prstGeom>
          <a:noFill/>
        </p:spPr>
        <p:txBody>
          <a:bodyPr wrap="square" rtlCol="0">
            <a:spAutoFit/>
          </a:bodyPr>
          <a:lstStyle/>
          <a:p>
            <a:r>
              <a:rPr lang="en-US" dirty="0"/>
              <a:t>Electron-poor aromatic solvents are proposed to enhance catalysis by limiting formation of inert [Cr(arene)]</a:t>
            </a:r>
            <a:r>
              <a:rPr lang="en-US" baseline="30000" dirty="0"/>
              <a:t>+</a:t>
            </a:r>
          </a:p>
          <a:p>
            <a:endParaRPr lang="en-US" sz="800" dirty="0"/>
          </a:p>
          <a:p>
            <a:r>
              <a:rPr lang="en-US" sz="800" dirty="0" err="1"/>
              <a:t>Bercaw</a:t>
            </a:r>
            <a:r>
              <a:rPr lang="en-US" sz="800" dirty="0"/>
              <a:t> and coworkers, </a:t>
            </a:r>
            <a:r>
              <a:rPr lang="en-US" sz="800" i="1" dirty="0"/>
              <a:t>ACS </a:t>
            </a:r>
            <a:r>
              <a:rPr lang="en-US" sz="800" i="1" dirty="0" err="1"/>
              <a:t>Catal</a:t>
            </a:r>
            <a:r>
              <a:rPr lang="en-US" sz="800" dirty="0"/>
              <a:t>. </a:t>
            </a:r>
            <a:r>
              <a:rPr lang="en-US" sz="800" b="1" dirty="0"/>
              <a:t>2013,</a:t>
            </a:r>
            <a:r>
              <a:rPr lang="en-US" sz="800" dirty="0"/>
              <a:t> </a:t>
            </a:r>
            <a:r>
              <a:rPr lang="en-US" sz="800" i="1" dirty="0"/>
              <a:t>3</a:t>
            </a:r>
            <a:r>
              <a:rPr lang="en-US" sz="800" dirty="0"/>
              <a:t>, 2582</a:t>
            </a:r>
          </a:p>
        </p:txBody>
      </p:sp>
      <p:sp>
        <p:nvSpPr>
          <p:cNvPr id="8" name="TextBox 7">
            <a:extLst>
              <a:ext uri="{FF2B5EF4-FFF2-40B4-BE49-F238E27FC236}">
                <a16:creationId xmlns:a16="http://schemas.microsoft.com/office/drawing/2014/main" id="{DE1A25E8-E5BB-4890-AB5B-85343A27B13C}"/>
              </a:ext>
            </a:extLst>
          </p:cNvPr>
          <p:cNvSpPr txBox="1"/>
          <p:nvPr/>
        </p:nvSpPr>
        <p:spPr>
          <a:xfrm>
            <a:off x="1857397" y="1724987"/>
            <a:ext cx="960120" cy="246221"/>
          </a:xfrm>
          <a:prstGeom prst="rect">
            <a:avLst/>
          </a:prstGeom>
          <a:noFill/>
        </p:spPr>
        <p:txBody>
          <a:bodyPr wrap="square" rtlCol="0">
            <a:spAutoFit/>
          </a:bodyPr>
          <a:lstStyle/>
          <a:p>
            <a:r>
              <a:rPr lang="en-US" dirty="0"/>
              <a:t>w/ Al</a:t>
            </a:r>
          </a:p>
        </p:txBody>
      </p:sp>
      <p:sp>
        <p:nvSpPr>
          <p:cNvPr id="9" name="TextBox 8">
            <a:extLst>
              <a:ext uri="{FF2B5EF4-FFF2-40B4-BE49-F238E27FC236}">
                <a16:creationId xmlns:a16="http://schemas.microsoft.com/office/drawing/2014/main" id="{1DED90B9-5875-457C-8421-E2F5C04474AD}"/>
              </a:ext>
            </a:extLst>
          </p:cNvPr>
          <p:cNvSpPr txBox="1"/>
          <p:nvPr/>
        </p:nvSpPr>
        <p:spPr>
          <a:xfrm>
            <a:off x="4759325" y="1707713"/>
            <a:ext cx="2807115" cy="307777"/>
          </a:xfrm>
          <a:prstGeom prst="rect">
            <a:avLst/>
          </a:prstGeom>
          <a:noFill/>
        </p:spPr>
        <p:txBody>
          <a:bodyPr wrap="none" rtlCol="0">
            <a:spAutoFit/>
          </a:bodyPr>
          <a:lstStyle/>
          <a:p>
            <a:r>
              <a:rPr lang="en-US" sz="1400" dirty="0"/>
              <a:t>DFT calculated reaction energies</a:t>
            </a:r>
          </a:p>
        </p:txBody>
      </p:sp>
      <p:grpSp>
        <p:nvGrpSpPr>
          <p:cNvPr id="10" name="Group 9">
            <a:extLst>
              <a:ext uri="{FF2B5EF4-FFF2-40B4-BE49-F238E27FC236}">
                <a16:creationId xmlns:a16="http://schemas.microsoft.com/office/drawing/2014/main" id="{056DAA6C-BE4A-4317-95DA-006023FC2CA8}"/>
              </a:ext>
            </a:extLst>
          </p:cNvPr>
          <p:cNvGrpSpPr/>
          <p:nvPr/>
        </p:nvGrpSpPr>
        <p:grpSpPr>
          <a:xfrm>
            <a:off x="716463" y="2304957"/>
            <a:ext cx="3517900" cy="2274887"/>
            <a:chOff x="716463" y="2422515"/>
            <a:chExt cx="3517900" cy="2274887"/>
          </a:xfrm>
        </p:grpSpPr>
        <p:sp>
          <p:nvSpPr>
            <p:cNvPr id="7" name="TextBox 6">
              <a:extLst>
                <a:ext uri="{FF2B5EF4-FFF2-40B4-BE49-F238E27FC236}">
                  <a16:creationId xmlns:a16="http://schemas.microsoft.com/office/drawing/2014/main" id="{EFFEAD9D-40C5-4C2A-A827-0235ECF52DF2}"/>
                </a:ext>
              </a:extLst>
            </p:cNvPr>
            <p:cNvSpPr txBox="1"/>
            <p:nvPr/>
          </p:nvSpPr>
          <p:spPr>
            <a:xfrm>
              <a:off x="1857397" y="2448639"/>
              <a:ext cx="960120" cy="246221"/>
            </a:xfrm>
            <a:prstGeom prst="rect">
              <a:avLst/>
            </a:prstGeom>
            <a:noFill/>
          </p:spPr>
          <p:txBody>
            <a:bodyPr wrap="square" rtlCol="0">
              <a:spAutoFit/>
            </a:bodyPr>
            <a:lstStyle/>
            <a:p>
              <a:r>
                <a:rPr lang="en-US" dirty="0"/>
                <a:t>no Al</a:t>
              </a:r>
            </a:p>
          </p:txBody>
        </p:sp>
        <p:graphicFrame>
          <p:nvGraphicFramePr>
            <p:cNvPr id="2" name="Object 1">
              <a:extLst>
                <a:ext uri="{FF2B5EF4-FFF2-40B4-BE49-F238E27FC236}">
                  <a16:creationId xmlns:a16="http://schemas.microsoft.com/office/drawing/2014/main" id="{0E69400D-72E0-45B6-9B64-192BD819F041}"/>
                </a:ext>
              </a:extLst>
            </p:cNvPr>
            <p:cNvGraphicFramePr>
              <a:graphicFrameLocks noChangeAspect="1"/>
            </p:cNvGraphicFramePr>
            <p:nvPr>
              <p:extLst>
                <p:ext uri="{D42A27DB-BD31-4B8C-83A1-F6EECF244321}">
                  <p14:modId xmlns:p14="http://schemas.microsoft.com/office/powerpoint/2010/main" val="1692662647"/>
                </p:ext>
              </p:extLst>
            </p:nvPr>
          </p:nvGraphicFramePr>
          <p:xfrm>
            <a:off x="716463" y="2422515"/>
            <a:ext cx="3517900" cy="2274887"/>
          </p:xfrm>
          <a:graphic>
            <a:graphicData uri="http://schemas.openxmlformats.org/presentationml/2006/ole">
              <mc:AlternateContent xmlns:mc="http://schemas.openxmlformats.org/markup-compatibility/2006">
                <mc:Choice xmlns:v="urn:schemas-microsoft-com:vml" Requires="v">
                  <p:oleObj name="CS ChemDraw Drawing" r:id="rId4" imgW="3518468" imgH="2274610" progId="ChemDraw.Document.6.0">
                    <p:embed/>
                  </p:oleObj>
                </mc:Choice>
                <mc:Fallback>
                  <p:oleObj name="CS ChemDraw Drawing" r:id="rId4" imgW="3518468" imgH="2274610" progId="ChemDraw.Document.6.0">
                    <p:embed/>
                    <p:pic>
                      <p:nvPicPr>
                        <p:cNvPr id="2" name="Object 1">
                          <a:extLst>
                            <a:ext uri="{FF2B5EF4-FFF2-40B4-BE49-F238E27FC236}">
                              <a16:creationId xmlns:a16="http://schemas.microsoft.com/office/drawing/2014/main" id="{0E69400D-72E0-45B6-9B64-192BD819F041}"/>
                            </a:ext>
                          </a:extLst>
                        </p:cNvPr>
                        <p:cNvPicPr/>
                        <p:nvPr/>
                      </p:nvPicPr>
                      <p:blipFill>
                        <a:blip r:embed="rId5"/>
                        <a:stretch>
                          <a:fillRect/>
                        </a:stretch>
                      </p:blipFill>
                      <p:spPr>
                        <a:xfrm>
                          <a:off x="716463" y="2422515"/>
                          <a:ext cx="3517900" cy="2274887"/>
                        </a:xfrm>
                        <a:prstGeom prst="rect">
                          <a:avLst/>
                        </a:prstGeom>
                      </p:spPr>
                    </p:pic>
                  </p:oleObj>
                </mc:Fallback>
              </mc:AlternateContent>
            </a:graphicData>
          </a:graphic>
        </p:graphicFrame>
      </p:grpSp>
    </p:spTree>
    <p:extLst>
      <p:ext uri="{BB962C8B-B14F-4D97-AF65-F5344CB8AC3E}">
        <p14:creationId xmlns:p14="http://schemas.microsoft.com/office/powerpoint/2010/main" val="12900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90A3DD-6CFD-64AD-7636-C9E43EE98CFA}"/>
              </a:ext>
            </a:extLst>
          </p:cNvPr>
          <p:cNvSpPr>
            <a:spLocks noGrp="1"/>
          </p:cNvSpPr>
          <p:nvPr>
            <p:ph idx="1"/>
          </p:nvPr>
        </p:nvSpPr>
        <p:spPr>
          <a:xfrm>
            <a:off x="444813" y="1565413"/>
            <a:ext cx="3555687" cy="1644466"/>
          </a:xfrm>
        </p:spPr>
        <p:txBody>
          <a:bodyPr/>
          <a:lstStyle/>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*ACS Fall 2022</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Aug 24, 2022 (Virtual)</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(accepted for 20 minute presentation on ethylene tetramerization)</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International Conference on Catalysis and Chemical Engineering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Oct 21-22, 2022 (Online)</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2nd round abstract deadline Aug 15 2022</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err="1">
                <a:effectLst/>
                <a:latin typeface="Calibri" panose="020F0502020204030204" pitchFamily="34" charset="0"/>
                <a:ea typeface="Times New Roman" panose="02020603050405020304" pitchFamily="18" charset="0"/>
              </a:rPr>
              <a:t>AIChE</a:t>
            </a:r>
            <a:r>
              <a:rPr lang="en-US" sz="1000" dirty="0">
                <a:effectLst/>
                <a:latin typeface="Calibri" panose="020F0502020204030204" pitchFamily="34" charset="0"/>
                <a:ea typeface="Times New Roman" panose="02020603050405020304" pitchFamily="18" charset="0"/>
              </a:rPr>
              <a:t> Fall 2022</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Nov 13-18, 2022 (Phoenix)</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(program already finalized)</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*Gulf Chemistry Association 1</a:t>
            </a:r>
            <a:r>
              <a:rPr lang="en-US" sz="1000" baseline="30000" dirty="0">
                <a:effectLst/>
                <a:latin typeface="Calibri" panose="020F0502020204030204" pitchFamily="34" charset="0"/>
                <a:ea typeface="Times New Roman" panose="02020603050405020304" pitchFamily="18" charset="0"/>
              </a:rPr>
              <a:t>st</a:t>
            </a:r>
            <a:r>
              <a:rPr lang="en-US" sz="1000" dirty="0">
                <a:effectLst/>
                <a:latin typeface="Calibri" panose="020F0502020204030204" pitchFamily="34" charset="0"/>
                <a:ea typeface="Times New Roman" panose="02020603050405020304" pitchFamily="18" charset="0"/>
              </a:rPr>
              <a:t> International Conference</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Nov 15-17, 2022 (Bahrain)</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Abstract submission deadline passed</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International Conference on Catalysis and Chemical Engineering </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Feb 20-22, 2023 (Las Vegas)</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Abstract Deadline Aug 4 2022</a:t>
            </a:r>
            <a:endParaRPr lang="en-US" sz="1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indent="0">
              <a:buNone/>
            </a:pPr>
            <a:endParaRPr lang="en-US" sz="1000" dirty="0"/>
          </a:p>
        </p:txBody>
      </p:sp>
      <p:sp>
        <p:nvSpPr>
          <p:cNvPr id="3" name="Title 2">
            <a:extLst>
              <a:ext uri="{FF2B5EF4-FFF2-40B4-BE49-F238E27FC236}">
                <a16:creationId xmlns:a16="http://schemas.microsoft.com/office/drawing/2014/main" id="{4B9FE819-E952-2D4F-F1D8-3C008EF8C0B7}"/>
              </a:ext>
            </a:extLst>
          </p:cNvPr>
          <p:cNvSpPr>
            <a:spLocks noGrp="1"/>
          </p:cNvSpPr>
          <p:nvPr>
            <p:ph type="title"/>
          </p:nvPr>
        </p:nvSpPr>
        <p:spPr/>
        <p:txBody>
          <a:bodyPr/>
          <a:lstStyle/>
          <a:p>
            <a:r>
              <a:rPr lang="en-US" dirty="0"/>
              <a:t>Upcoming conferences</a:t>
            </a:r>
          </a:p>
        </p:txBody>
      </p:sp>
      <p:sp>
        <p:nvSpPr>
          <p:cNvPr id="7" name="TextBox 6">
            <a:extLst>
              <a:ext uri="{FF2B5EF4-FFF2-40B4-BE49-F238E27FC236}">
                <a16:creationId xmlns:a16="http://schemas.microsoft.com/office/drawing/2014/main" id="{84372310-08C2-5E43-D34D-A74705B27542}"/>
              </a:ext>
            </a:extLst>
          </p:cNvPr>
          <p:cNvSpPr txBox="1"/>
          <p:nvPr/>
        </p:nvSpPr>
        <p:spPr>
          <a:xfrm>
            <a:off x="4848225" y="2291731"/>
            <a:ext cx="3714750" cy="2554545"/>
          </a:xfrm>
          <a:prstGeom prst="rect">
            <a:avLst/>
          </a:prstGeom>
          <a:noFill/>
        </p:spPr>
        <p:txBody>
          <a:bodyPr wrap="square">
            <a:spAutoFit/>
          </a:bodyPr>
          <a:lstStyle/>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Gordon Conference: Inorganic Reaction Mechanisms</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March 5-10 (Galveston, TX)</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ACS Spring 2023</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March 26-30 (Indianapolis, IN)</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&gt;&gt; North American Catalysis Society Meeting (NAM28)</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June 18-23, 2023 (Providence, RI)</a:t>
            </a:r>
          </a:p>
          <a:p>
            <a:pPr marL="0" marR="0" indent="0" algn="l">
              <a:spcBef>
                <a:spcPts val="0"/>
              </a:spcBef>
              <a:spcAft>
                <a:spcPts val="0"/>
              </a:spcAft>
              <a:buNone/>
            </a:pPr>
            <a:r>
              <a:rPr lang="en-US" dirty="0">
                <a:latin typeface="Calibri" panose="020F0502020204030204" pitchFamily="34" charset="0"/>
                <a:ea typeface="Calibri" panose="020F0502020204030204" pitchFamily="34" charset="0"/>
              </a:rPr>
              <a:t>Abstracts due Nov 7, 2022</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Gordon Conference: Organometallic Chemistry</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July 9-14 (Newport, RI)</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err="1">
                <a:effectLst/>
                <a:latin typeface="Calibri" panose="020F0502020204030204" pitchFamily="34" charset="0"/>
                <a:ea typeface="Times New Roman" panose="02020603050405020304" pitchFamily="18" charset="0"/>
              </a:rPr>
              <a:t>AIChE</a:t>
            </a:r>
            <a:r>
              <a:rPr lang="en-US" sz="1000" dirty="0">
                <a:effectLst/>
                <a:latin typeface="Calibri" panose="020F0502020204030204" pitchFamily="34" charset="0"/>
                <a:ea typeface="Times New Roman" panose="02020603050405020304" pitchFamily="18" charset="0"/>
              </a:rPr>
              <a:t> 2023</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Times New Roman" panose="02020603050405020304" pitchFamily="18" charset="0"/>
              </a:rPr>
              <a:t>Nov 5-10, 2023 (Orlando, FL)</a:t>
            </a:r>
            <a:endParaRPr lang="en-US" sz="1000" dirty="0">
              <a:effectLst/>
              <a:latin typeface="Calibri" panose="020F0502020204030204" pitchFamily="34" charset="0"/>
              <a:ea typeface="Calibri" panose="020F0502020204030204" pitchFamily="34" charset="0"/>
            </a:endParaRPr>
          </a:p>
          <a:p>
            <a:pPr marL="0" marR="0" indent="0" algn="l">
              <a:spcBef>
                <a:spcPts val="0"/>
              </a:spcBef>
              <a:spcAft>
                <a:spcPts val="0"/>
              </a:spcAft>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p:txBody>
      </p:sp>
      <p:sp>
        <p:nvSpPr>
          <p:cNvPr id="5" name="Rectangle 1">
            <a:extLst>
              <a:ext uri="{FF2B5EF4-FFF2-40B4-BE49-F238E27FC236}">
                <a16:creationId xmlns:a16="http://schemas.microsoft.com/office/drawing/2014/main" id="{41A7A769-C23A-3DC6-DE9B-C285587D6D57}"/>
              </a:ext>
            </a:extLst>
          </p:cNvPr>
          <p:cNvSpPr>
            <a:spLocks noChangeArrowheads="1"/>
          </p:cNvSpPr>
          <p:nvPr/>
        </p:nvSpPr>
        <p:spPr bwMode="auto">
          <a:xfrm>
            <a:off x="1676809" y="691293"/>
            <a:ext cx="5495108" cy="160043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2"/>
              </a:rPr>
              <a:t>3750020 - Ethylene tetramerization: Mechanism and role of solvent</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01:40pm - 02:00pm USA / Canada - Central - August 24, 2022 | Location: Virtual-only (Zoom)</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3"/>
              </a:rPr>
              <a:t>Sibo Lin</a:t>
            </a:r>
            <a:r>
              <a:rPr kumimoji="0" lang="en-US" altLang="en-US" sz="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Presenter; </a:t>
            </a:r>
            <a:r>
              <a:rPr kumimoji="0" lang="en-US" altLang="en-US" sz="9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3"/>
              </a:rPr>
              <a:t>Mohamed Elanany</a:t>
            </a:r>
            <a:r>
              <a:rPr kumimoji="0" lang="en-US" altLang="en-US" sz="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en-US" altLang="en-US" sz="9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3"/>
              </a:rPr>
              <a:t>Dana Wong</a:t>
            </a:r>
            <a:r>
              <a:rPr kumimoji="0" lang="en-US" altLang="en-US" sz="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en-US" altLang="en-US" sz="9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3"/>
              </a:rPr>
              <a:t>Yagnaseni Ghosh</a:t>
            </a:r>
            <a:r>
              <a:rPr kumimoji="0" lang="en-US" altLang="en-US" sz="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en-US" altLang="en-US" sz="900" b="1" i="0" u="none" strike="noStrike" cap="none" normalizeH="0" baseline="0" dirty="0">
                <a:ln>
                  <a:noFill/>
                </a:ln>
                <a:solidFill>
                  <a:srgbClr val="0457A7"/>
                </a:solidFill>
                <a:effectLst/>
                <a:latin typeface="Open Sans" panose="020B0606030504020204" pitchFamily="34" charset="0"/>
                <a:cs typeface="Open Sans" panose="020B0606030504020204" pitchFamily="34" charset="0"/>
                <a:hlinkClick r:id="rId3"/>
              </a:rPr>
              <a:t>Brian Hanna</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Division: [CATL] Division of Catalysis Science &amp; Technology</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Session Type: Oral - </a:t>
            </a:r>
            <a:r>
              <a:rPr kumimoji="0" lang="en-US" altLang="en-US" sz="800" b="0" i="0"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Virtual</a:t>
            </a:r>
            <a:r>
              <a:rPr kumimoji="0" lang="en-US" altLang="en-US" sz="1000" b="0" i="0"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Chromium</a:t>
            </a:r>
            <a:r>
              <a:rPr kumimoji="0" lang="en-US" altLang="en-US" sz="1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en-US" altLang="en-US" sz="1000" b="0" i="0"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diphosphinoamine</a:t>
            </a:r>
            <a:r>
              <a:rPr kumimoji="0" lang="en-US" altLang="en-US" sz="1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catalysts are among the most successful for ethylene tetramerization to 1-octene, although inadvertent byproducts such as 1-hexene or polyethylene are also formed. To address this challenge, we have explored the mechanism of ethylene tetramerization catalysts with density functional theory. The roles of certain solvents on catalyst activity and product selectivity is supported by computational modelling and experimental catalytic testing.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4125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301F61-428A-CB32-A9C4-84F816009E15}"/>
              </a:ext>
            </a:extLst>
          </p:cNvPr>
          <p:cNvSpPr>
            <a:spLocks noGrp="1"/>
          </p:cNvSpPr>
          <p:nvPr>
            <p:ph idx="1"/>
          </p:nvPr>
        </p:nvSpPr>
        <p:spPr>
          <a:xfrm>
            <a:off x="444813" y="735724"/>
            <a:ext cx="8264215" cy="3956926"/>
          </a:xfrm>
        </p:spPr>
        <p:txBody>
          <a:bodyPr/>
          <a:lstStyle/>
          <a:p>
            <a:r>
              <a:rPr lang="en-US" dirty="0"/>
              <a:t>1-octene purpose</a:t>
            </a:r>
          </a:p>
          <a:p>
            <a:r>
              <a:rPr lang="en-US" dirty="0"/>
              <a:t>1-octene technology (polymer fouling)</a:t>
            </a:r>
          </a:p>
          <a:p>
            <a:r>
              <a:rPr lang="en-US" dirty="0"/>
              <a:t>KFUPM results (</a:t>
            </a:r>
            <a:r>
              <a:rPr lang="en-US" dirty="0" err="1"/>
              <a:t>PhCl</a:t>
            </a:r>
            <a:r>
              <a:rPr lang="en-US" dirty="0"/>
              <a:t>), HTE results (</a:t>
            </a:r>
            <a:r>
              <a:rPr lang="en-US" dirty="0" err="1"/>
              <a:t>PhCl</a:t>
            </a:r>
            <a:r>
              <a:rPr lang="en-US" dirty="0"/>
              <a:t>, </a:t>
            </a:r>
            <a:r>
              <a:rPr lang="en-US" dirty="0" err="1"/>
              <a:t>PhF</a:t>
            </a:r>
            <a:r>
              <a:rPr lang="en-US" dirty="0"/>
              <a:t>), </a:t>
            </a:r>
            <a:r>
              <a:rPr lang="en-US" dirty="0" err="1"/>
              <a:t>Bercaw</a:t>
            </a:r>
            <a:r>
              <a:rPr lang="en-US" dirty="0"/>
              <a:t> thesis and patent (including </a:t>
            </a:r>
            <a:r>
              <a:rPr lang="en-US" dirty="0" err="1"/>
              <a:t>oDCB</a:t>
            </a:r>
            <a:r>
              <a:rPr lang="en-US" dirty="0"/>
              <a:t>, </a:t>
            </a:r>
            <a:r>
              <a:rPr lang="en-US" dirty="0" err="1"/>
              <a:t>oDFB</a:t>
            </a:r>
            <a:r>
              <a:rPr lang="en-US" dirty="0"/>
              <a:t>)</a:t>
            </a:r>
          </a:p>
          <a:p>
            <a:r>
              <a:rPr lang="en-US" dirty="0"/>
              <a:t>Previous mechanistic studies, just change Me to </a:t>
            </a:r>
            <a:r>
              <a:rPr lang="en-US" dirty="0" err="1"/>
              <a:t>iPr</a:t>
            </a:r>
            <a:r>
              <a:rPr lang="en-US" dirty="0"/>
              <a:t>?</a:t>
            </a:r>
          </a:p>
          <a:p>
            <a:r>
              <a:rPr lang="en-US" dirty="0"/>
              <a:t>Not so simple: many conformers</a:t>
            </a:r>
          </a:p>
          <a:p>
            <a:r>
              <a:rPr lang="en-US" dirty="0"/>
              <a:t>XTBDFT</a:t>
            </a:r>
          </a:p>
          <a:p>
            <a:r>
              <a:rPr lang="en-US" dirty="0"/>
              <a:t>General Mechanism</a:t>
            </a:r>
          </a:p>
          <a:p>
            <a:r>
              <a:rPr lang="en-US" dirty="0"/>
              <a:t>Effect of extra ligand on ethylene insertion</a:t>
            </a:r>
          </a:p>
          <a:p>
            <a:r>
              <a:rPr lang="en-US" dirty="0"/>
              <a:t>Effect of extra ligand on beta-hydride transfer (ethylene vs </a:t>
            </a:r>
            <a:r>
              <a:rPr lang="en-US" dirty="0" err="1"/>
              <a:t>PhCl</a:t>
            </a:r>
            <a:r>
              <a:rPr lang="en-US" dirty="0"/>
              <a:t> vs </a:t>
            </a:r>
            <a:r>
              <a:rPr lang="en-US" dirty="0" err="1"/>
              <a:t>PhF</a:t>
            </a:r>
            <a:r>
              <a:rPr lang="en-US" dirty="0"/>
              <a:t>)</a:t>
            </a:r>
          </a:p>
          <a:p>
            <a:r>
              <a:rPr lang="en-US" dirty="0"/>
              <a:t>Explains lower O1/H1 ratio with </a:t>
            </a:r>
            <a:r>
              <a:rPr lang="en-US" dirty="0" err="1"/>
              <a:t>PhCl</a:t>
            </a:r>
            <a:r>
              <a:rPr lang="en-US" dirty="0"/>
              <a:t>, same ratio with </a:t>
            </a:r>
            <a:r>
              <a:rPr lang="en-US" dirty="0" err="1"/>
              <a:t>PhF</a:t>
            </a:r>
            <a:endParaRPr lang="en-US" dirty="0"/>
          </a:p>
          <a:p>
            <a:r>
              <a:rPr lang="en-US" dirty="0" err="1"/>
              <a:t>PhCl</a:t>
            </a:r>
            <a:r>
              <a:rPr lang="en-US" dirty="0"/>
              <a:t> and </a:t>
            </a:r>
            <a:r>
              <a:rPr lang="en-US" dirty="0" err="1"/>
              <a:t>PhF</a:t>
            </a:r>
            <a:r>
              <a:rPr lang="en-US" dirty="0"/>
              <a:t> could act anti-fouling agent for unknown PE catalyst</a:t>
            </a:r>
          </a:p>
          <a:p>
            <a:r>
              <a:rPr lang="en-US" dirty="0"/>
              <a:t>Higher catalyst activity could simply be solubility related</a:t>
            </a:r>
          </a:p>
          <a:p>
            <a:r>
              <a:rPr lang="en-US" dirty="0"/>
              <a:t>Develop better solubility catalysts, preliminary results, patent pending</a:t>
            </a:r>
          </a:p>
          <a:p>
            <a:endParaRPr lang="en-US" dirty="0"/>
          </a:p>
        </p:txBody>
      </p:sp>
      <p:sp>
        <p:nvSpPr>
          <p:cNvPr id="3" name="Title 2">
            <a:extLst>
              <a:ext uri="{FF2B5EF4-FFF2-40B4-BE49-F238E27FC236}">
                <a16:creationId xmlns:a16="http://schemas.microsoft.com/office/drawing/2014/main" id="{AC2E0C4B-A052-E1E5-4CF3-2F8C121F6203}"/>
              </a:ext>
            </a:extLst>
          </p:cNvPr>
          <p:cNvSpPr>
            <a:spLocks noGrp="1"/>
          </p:cNvSpPr>
          <p:nvPr>
            <p:ph type="title"/>
          </p:nvPr>
        </p:nvSpPr>
        <p:spPr/>
        <p:txBody>
          <a:bodyPr/>
          <a:lstStyle/>
          <a:p>
            <a:r>
              <a:rPr lang="en-US" dirty="0"/>
              <a:t>Ethylene Tetramerization Outline</a:t>
            </a:r>
          </a:p>
        </p:txBody>
      </p:sp>
    </p:spTree>
    <p:extLst>
      <p:ext uri="{BB962C8B-B14F-4D97-AF65-F5344CB8AC3E}">
        <p14:creationId xmlns:p14="http://schemas.microsoft.com/office/powerpoint/2010/main" val="9982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p:cNvSpPr>
            <a:spLocks noGrp="1"/>
          </p:cNvSpPr>
          <p:nvPr>
            <p:ph type="title"/>
          </p:nvPr>
        </p:nvSpPr>
        <p:spPr>
          <a:xfrm>
            <a:off x="444813" y="206004"/>
            <a:ext cx="8264215" cy="618166"/>
          </a:xfrm>
        </p:spPr>
        <p:txBody>
          <a:bodyPr/>
          <a:lstStyle/>
          <a:p>
            <a:r>
              <a:rPr lang="en-US" dirty="0" err="1"/>
              <a:t>boston</a:t>
            </a:r>
            <a:r>
              <a:rPr lang="en-US" dirty="0"/>
              <a:t> downstream research center</a:t>
            </a:r>
          </a:p>
        </p:txBody>
      </p:sp>
      <p:pic>
        <p:nvPicPr>
          <p:cNvPr id="8" name="Picture 6" descr="C:\_LOCAL 170921\AMT Icons - new colors + pop-outs-05.png"/>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1600200" y="843981"/>
            <a:ext cx="5943600" cy="3697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730559" y="824170"/>
            <a:ext cx="4397927" cy="3717229"/>
          </a:xfrm>
          <a:prstGeom prst="rect">
            <a:avLst/>
          </a:prstGeom>
          <a:solidFill>
            <a:srgbClr val="FFFF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3827982" y="913296"/>
            <a:ext cx="3855720" cy="3589394"/>
            <a:chOff x="4442460" y="990226"/>
            <a:chExt cx="3855720" cy="3589394"/>
          </a:xfrm>
        </p:grpSpPr>
        <p:sp>
          <p:nvSpPr>
            <p:cNvPr id="6" name="Rounded Rectangle 5"/>
            <p:cNvSpPr/>
            <p:nvPr/>
          </p:nvSpPr>
          <p:spPr>
            <a:xfrm>
              <a:off x="4442460" y="990226"/>
              <a:ext cx="3855720" cy="3589394"/>
            </a:xfrm>
            <a:prstGeom prst="round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Object 6"/>
            <p:cNvGraphicFramePr>
              <a:graphicFrameLocks noChangeAspect="1"/>
            </p:cNvGraphicFramePr>
            <p:nvPr/>
          </p:nvGraphicFramePr>
          <p:xfrm>
            <a:off x="4525963" y="998488"/>
            <a:ext cx="3649662" cy="3570287"/>
          </p:xfrm>
          <a:graphic>
            <a:graphicData uri="http://schemas.openxmlformats.org/presentationml/2006/ole">
              <mc:AlternateContent xmlns:mc="http://schemas.openxmlformats.org/markup-compatibility/2006">
                <mc:Choice xmlns:v="urn:schemas-microsoft-com:vml" Requires="v">
                  <p:oleObj name="CS ChemDraw Drawing" r:id="rId3" imgW="3896420" imgH="3811208" progId="ChemDraw.Document.6.0">
                    <p:embed/>
                  </p:oleObj>
                </mc:Choice>
                <mc:Fallback>
                  <p:oleObj name="CS ChemDraw Drawing" r:id="rId3" imgW="3896420" imgH="3811208" progId="ChemDraw.Document.6.0">
                    <p:embed/>
                    <p:pic>
                      <p:nvPicPr>
                        <p:cNvPr id="7" name="Object 6"/>
                        <p:cNvPicPr/>
                        <p:nvPr/>
                      </p:nvPicPr>
                      <p:blipFill>
                        <a:blip r:embed="rId4"/>
                        <a:stretch>
                          <a:fillRect/>
                        </a:stretch>
                      </p:blipFill>
                      <p:spPr>
                        <a:xfrm>
                          <a:off x="4525963" y="998488"/>
                          <a:ext cx="3649662" cy="3570287"/>
                        </a:xfrm>
                        <a:prstGeom prst="rect">
                          <a:avLst/>
                        </a:prstGeom>
                      </p:spPr>
                    </p:pic>
                  </p:oleObj>
                </mc:Fallback>
              </mc:AlternateContent>
            </a:graphicData>
          </a:graphic>
        </p:graphicFrame>
      </p:grpSp>
      <p:sp>
        <p:nvSpPr>
          <p:cNvPr id="9" name="Rectangle 8">
            <a:extLst>
              <a:ext uri="{FF2B5EF4-FFF2-40B4-BE49-F238E27FC236}">
                <a16:creationId xmlns:a16="http://schemas.microsoft.com/office/drawing/2014/main" id="{6820F9ED-9549-474A-83A1-ECEDDEF68CCF}"/>
              </a:ext>
            </a:extLst>
          </p:cNvPr>
          <p:cNvSpPr/>
          <p:nvPr/>
        </p:nvSpPr>
        <p:spPr>
          <a:xfrm>
            <a:off x="3600000" y="4888800"/>
            <a:ext cx="1987200" cy="2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44813" y="206004"/>
            <a:ext cx="8264215" cy="618166"/>
          </a:xfrm>
          <a:prstGeom prst="rect">
            <a:avLst/>
          </a:prstGeom>
        </p:spPr>
        <p:txBody>
          <a:bodyPr/>
          <a:lstStyle>
            <a:lvl1pPr algn="l" defTabSz="396720" rtl="0" eaLnBrk="1" latinLnBrk="0" hangingPunct="1">
              <a:spcBef>
                <a:spcPct val="0"/>
              </a:spcBef>
              <a:buNone/>
              <a:defRPr sz="2100" kern="1200">
                <a:solidFill>
                  <a:schemeClr val="tx2"/>
                </a:solidFill>
                <a:latin typeface="+mj-lt"/>
                <a:ea typeface="+mj-ea"/>
                <a:cs typeface="+mj-cs"/>
              </a:defRPr>
            </a:lvl1pPr>
          </a:lstStyle>
          <a:p>
            <a:pPr fontAlgn="auto">
              <a:spcAft>
                <a:spcPts val="0"/>
              </a:spcAft>
            </a:pPr>
            <a:r>
              <a:rPr lang="en-US" dirty="0"/>
              <a:t>linear </a:t>
            </a:r>
            <a:r>
              <a:rPr lang="el-GR" dirty="0"/>
              <a:t>α</a:t>
            </a:r>
            <a:r>
              <a:rPr lang="en-US" dirty="0"/>
              <a:t>-olefins for LLDPE</a:t>
            </a:r>
          </a:p>
        </p:txBody>
      </p:sp>
      <p:graphicFrame>
        <p:nvGraphicFramePr>
          <p:cNvPr id="4" name="Object 3"/>
          <p:cNvGraphicFramePr>
            <a:graphicFrameLocks noChangeAspect="1"/>
          </p:cNvGraphicFramePr>
          <p:nvPr/>
        </p:nvGraphicFramePr>
        <p:xfrm>
          <a:off x="6371590" y="1626076"/>
          <a:ext cx="2452370" cy="2283938"/>
        </p:xfrm>
        <a:graphic>
          <a:graphicData uri="http://schemas.openxmlformats.org/presentationml/2006/ole">
            <mc:AlternateContent xmlns:mc="http://schemas.openxmlformats.org/markup-compatibility/2006">
              <mc:Choice xmlns:v="urn:schemas-microsoft-com:vml" Requires="v">
                <p:oleObj name="CS ChemDraw Drawing" r:id="rId2" imgW="1155013" imgH="1075655" progId="ChemDraw.Document.6.0">
                  <p:embed/>
                </p:oleObj>
              </mc:Choice>
              <mc:Fallback>
                <p:oleObj name="CS ChemDraw Drawing" r:id="rId2" imgW="1155013" imgH="1075655" progId="ChemDraw.Document.6.0">
                  <p:embed/>
                  <p:pic>
                    <p:nvPicPr>
                      <p:cNvPr id="4" name="Object 3"/>
                      <p:cNvPicPr/>
                      <p:nvPr/>
                    </p:nvPicPr>
                    <p:blipFill>
                      <a:blip r:embed="rId3"/>
                      <a:stretch>
                        <a:fillRect/>
                      </a:stretch>
                    </p:blipFill>
                    <p:spPr>
                      <a:xfrm>
                        <a:off x="6371590" y="1626076"/>
                        <a:ext cx="2452370" cy="2283938"/>
                      </a:xfrm>
                      <a:prstGeom prst="rect">
                        <a:avLst/>
                      </a:prstGeom>
                    </p:spPr>
                  </p:pic>
                </p:oleObj>
              </mc:Fallback>
            </mc:AlternateContent>
          </a:graphicData>
        </a:graphic>
      </p:graphicFrame>
      <p:sp>
        <p:nvSpPr>
          <p:cNvPr id="5" name="TextBox 4"/>
          <p:cNvSpPr txBox="1"/>
          <p:nvPr/>
        </p:nvSpPr>
        <p:spPr>
          <a:xfrm>
            <a:off x="6450342" y="1885279"/>
            <a:ext cx="1079503" cy="307777"/>
          </a:xfrm>
          <a:prstGeom prst="rect">
            <a:avLst/>
          </a:prstGeom>
          <a:noFill/>
        </p:spPr>
        <p:txBody>
          <a:bodyPr wrap="square" rtlCol="0">
            <a:spAutoFit/>
          </a:bodyPr>
          <a:lstStyle/>
          <a:p>
            <a:r>
              <a:rPr lang="en-US" sz="1400" dirty="0">
                <a:latin typeface="+mn-lt"/>
              </a:rPr>
              <a:t>1-butene</a:t>
            </a:r>
          </a:p>
        </p:txBody>
      </p:sp>
      <p:sp>
        <p:nvSpPr>
          <p:cNvPr id="6" name="TextBox 5"/>
          <p:cNvSpPr txBox="1"/>
          <p:nvPr/>
        </p:nvSpPr>
        <p:spPr>
          <a:xfrm>
            <a:off x="6334267" y="2802700"/>
            <a:ext cx="1311654" cy="307777"/>
          </a:xfrm>
          <a:prstGeom prst="rect">
            <a:avLst/>
          </a:prstGeom>
          <a:noFill/>
        </p:spPr>
        <p:txBody>
          <a:bodyPr wrap="square" rtlCol="0">
            <a:spAutoFit/>
          </a:bodyPr>
          <a:lstStyle/>
          <a:p>
            <a:r>
              <a:rPr lang="en-US" sz="1400" dirty="0">
                <a:latin typeface="+mn-lt"/>
              </a:rPr>
              <a:t>1-hexene</a:t>
            </a:r>
          </a:p>
        </p:txBody>
      </p:sp>
      <p:sp>
        <p:nvSpPr>
          <p:cNvPr id="7" name="TextBox 6"/>
          <p:cNvSpPr txBox="1"/>
          <p:nvPr/>
        </p:nvSpPr>
        <p:spPr>
          <a:xfrm>
            <a:off x="6139841" y="3764378"/>
            <a:ext cx="1700507" cy="307777"/>
          </a:xfrm>
          <a:prstGeom prst="rect">
            <a:avLst/>
          </a:prstGeom>
          <a:noFill/>
        </p:spPr>
        <p:txBody>
          <a:bodyPr wrap="square" rtlCol="0">
            <a:spAutoFit/>
          </a:bodyPr>
          <a:lstStyle/>
          <a:p>
            <a:r>
              <a:rPr lang="en-US" sz="1400" dirty="0">
                <a:latin typeface="+mn-lt"/>
              </a:rPr>
              <a:t>1-octene</a:t>
            </a:r>
          </a:p>
        </p:txBody>
      </p:sp>
      <p:cxnSp>
        <p:nvCxnSpPr>
          <p:cNvPr id="10" name="Straight Connector 9"/>
          <p:cNvCxnSpPr/>
          <p:nvPr/>
        </p:nvCxnSpPr>
        <p:spPr>
          <a:xfrm>
            <a:off x="5753100" y="1386840"/>
            <a:ext cx="15240" cy="294894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3005" y="2824625"/>
            <a:ext cx="536710" cy="316331"/>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451765" y="3339812"/>
            <a:ext cx="555858" cy="327995"/>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385199" y="3563630"/>
            <a:ext cx="536710" cy="316950"/>
          </a:xfrm>
          <a:prstGeom prst="rect">
            <a:avLst/>
          </a:prstGeom>
        </p:spPr>
      </p:pic>
      <p:graphicFrame>
        <p:nvGraphicFramePr>
          <p:cNvPr id="14" name="Object 13"/>
          <p:cNvGraphicFramePr>
            <a:graphicFrameLocks noChangeAspect="1"/>
          </p:cNvGraphicFramePr>
          <p:nvPr/>
        </p:nvGraphicFramePr>
        <p:xfrm>
          <a:off x="281994" y="2034596"/>
          <a:ext cx="430212" cy="277812"/>
        </p:xfrm>
        <a:graphic>
          <a:graphicData uri="http://schemas.openxmlformats.org/presentationml/2006/ole">
            <mc:AlternateContent xmlns:mc="http://schemas.openxmlformats.org/markup-compatibility/2006">
              <mc:Choice xmlns:v="urn:schemas-microsoft-com:vml" Requires="v">
                <p:oleObj name="CS ChemDraw Drawing" r:id="rId7" imgW="228421" imgH="147316" progId="ChemDraw.Document.6.0">
                  <p:embed/>
                </p:oleObj>
              </mc:Choice>
              <mc:Fallback>
                <p:oleObj name="CS ChemDraw Drawing" r:id="rId7" imgW="228421" imgH="147316" progId="ChemDraw.Document.6.0">
                  <p:embed/>
                  <p:pic>
                    <p:nvPicPr>
                      <p:cNvPr id="14" name="Object 13"/>
                      <p:cNvPicPr/>
                      <p:nvPr/>
                    </p:nvPicPr>
                    <p:blipFill>
                      <a:blip r:embed="rId8"/>
                      <a:stretch>
                        <a:fillRect/>
                      </a:stretch>
                    </p:blipFill>
                    <p:spPr>
                      <a:xfrm>
                        <a:off x="281994" y="2034596"/>
                        <a:ext cx="430212" cy="277812"/>
                      </a:xfrm>
                      <a:prstGeom prst="rect">
                        <a:avLst/>
                      </a:prstGeom>
                    </p:spPr>
                  </p:pic>
                </p:oleObj>
              </mc:Fallback>
            </mc:AlternateContent>
          </a:graphicData>
        </a:graphic>
      </p:graphicFrame>
      <p:sp>
        <p:nvSpPr>
          <p:cNvPr id="15" name="TextBox 14"/>
          <p:cNvSpPr txBox="1"/>
          <p:nvPr/>
        </p:nvSpPr>
        <p:spPr>
          <a:xfrm>
            <a:off x="481609" y="3057343"/>
            <a:ext cx="1079503" cy="307777"/>
          </a:xfrm>
          <a:prstGeom prst="rect">
            <a:avLst/>
          </a:prstGeom>
          <a:noFill/>
        </p:spPr>
        <p:txBody>
          <a:bodyPr wrap="square" rtlCol="0">
            <a:spAutoFit/>
          </a:bodyPr>
          <a:lstStyle/>
          <a:p>
            <a:r>
              <a:rPr lang="en-US" sz="1400" dirty="0">
                <a:latin typeface="+mn-lt"/>
              </a:rPr>
              <a:t>1-butene</a:t>
            </a:r>
          </a:p>
        </p:txBody>
      </p:sp>
      <p:pic>
        <p:nvPicPr>
          <p:cNvPr id="20" name="Picture 6"/>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076679" y="1683211"/>
            <a:ext cx="1017328" cy="1008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1204566" y="3642499"/>
            <a:ext cx="952739" cy="307777"/>
          </a:xfrm>
          <a:prstGeom prst="rect">
            <a:avLst/>
          </a:prstGeom>
          <a:noFill/>
        </p:spPr>
        <p:txBody>
          <a:bodyPr wrap="square" rtlCol="0">
            <a:spAutoFit/>
          </a:bodyPr>
          <a:lstStyle/>
          <a:p>
            <a:r>
              <a:rPr lang="en-US" sz="1400" dirty="0">
                <a:latin typeface="+mn-lt"/>
              </a:rPr>
              <a:t>1-hexene</a:t>
            </a:r>
          </a:p>
        </p:txBody>
      </p:sp>
      <p:sp>
        <p:nvSpPr>
          <p:cNvPr id="22" name="TextBox 21"/>
          <p:cNvSpPr txBox="1"/>
          <p:nvPr/>
        </p:nvSpPr>
        <p:spPr>
          <a:xfrm>
            <a:off x="-61629" y="2223210"/>
            <a:ext cx="1079503" cy="307777"/>
          </a:xfrm>
          <a:prstGeom prst="rect">
            <a:avLst/>
          </a:prstGeom>
          <a:noFill/>
        </p:spPr>
        <p:txBody>
          <a:bodyPr wrap="square" rtlCol="0">
            <a:spAutoFit/>
          </a:bodyPr>
          <a:lstStyle/>
          <a:p>
            <a:r>
              <a:rPr lang="en-US" sz="1400" dirty="0">
                <a:latin typeface="+mn-lt"/>
              </a:rPr>
              <a:t>ethylene</a:t>
            </a:r>
          </a:p>
        </p:txBody>
      </p:sp>
      <p:sp>
        <p:nvSpPr>
          <p:cNvPr id="23" name="TextBox 22"/>
          <p:cNvSpPr txBox="1"/>
          <p:nvPr/>
        </p:nvSpPr>
        <p:spPr>
          <a:xfrm>
            <a:off x="2194996" y="4007834"/>
            <a:ext cx="917116" cy="307777"/>
          </a:xfrm>
          <a:prstGeom prst="rect">
            <a:avLst/>
          </a:prstGeom>
          <a:noFill/>
        </p:spPr>
        <p:txBody>
          <a:bodyPr wrap="square" rtlCol="0">
            <a:spAutoFit/>
          </a:bodyPr>
          <a:lstStyle/>
          <a:p>
            <a:r>
              <a:rPr lang="en-US" sz="1400" dirty="0">
                <a:latin typeface="+mn-lt"/>
              </a:rPr>
              <a:t>1-octene</a:t>
            </a:r>
          </a:p>
        </p:txBody>
      </p:sp>
      <p:cxnSp>
        <p:nvCxnSpPr>
          <p:cNvPr id="25" name="Straight Arrow Connector 24"/>
          <p:cNvCxnSpPr/>
          <p:nvPr/>
        </p:nvCxnSpPr>
        <p:spPr>
          <a:xfrm flipV="1">
            <a:off x="1319499" y="2468050"/>
            <a:ext cx="683919" cy="334650"/>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832508" y="2764899"/>
            <a:ext cx="369541" cy="521246"/>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573550" y="2747352"/>
            <a:ext cx="37323" cy="756459"/>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53005" y="2177094"/>
            <a:ext cx="1250413" cy="0"/>
          </a:xfrm>
          <a:prstGeom prst="straightConnector1">
            <a:avLst/>
          </a:prstGeom>
          <a:ln w="158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451764" y="1291905"/>
            <a:ext cx="2256169" cy="338554"/>
          </a:xfrm>
          <a:prstGeom prst="rect">
            <a:avLst/>
          </a:prstGeom>
          <a:noFill/>
        </p:spPr>
        <p:txBody>
          <a:bodyPr wrap="square" rtlCol="0">
            <a:spAutoFit/>
          </a:bodyPr>
          <a:lstStyle/>
          <a:p>
            <a:r>
              <a:rPr lang="en-US" sz="1600" dirty="0">
                <a:latin typeface="+mn-lt"/>
              </a:rPr>
              <a:t>polyethylene plant</a:t>
            </a:r>
          </a:p>
        </p:txBody>
      </p:sp>
      <p:sp>
        <p:nvSpPr>
          <p:cNvPr id="39" name="TextBox 38"/>
          <p:cNvSpPr txBox="1"/>
          <p:nvPr/>
        </p:nvSpPr>
        <p:spPr>
          <a:xfrm>
            <a:off x="532602" y="3828225"/>
            <a:ext cx="2260769" cy="307777"/>
          </a:xfrm>
          <a:prstGeom prst="rect">
            <a:avLst/>
          </a:prstGeom>
          <a:noFill/>
        </p:spPr>
        <p:txBody>
          <a:bodyPr wrap="square" rtlCol="0">
            <a:spAutoFit/>
          </a:bodyPr>
          <a:lstStyle/>
          <a:p>
            <a:r>
              <a:rPr lang="en-US" sz="1400" dirty="0">
                <a:solidFill>
                  <a:schemeClr val="bg2"/>
                </a:solidFill>
                <a:latin typeface="+mn-lt"/>
              </a:rPr>
              <a:t>polymer quality increases</a:t>
            </a:r>
          </a:p>
        </p:txBody>
      </p:sp>
      <p:sp>
        <p:nvSpPr>
          <p:cNvPr id="40" name="TextBox 39"/>
          <p:cNvSpPr txBox="1"/>
          <p:nvPr/>
        </p:nvSpPr>
        <p:spPr>
          <a:xfrm>
            <a:off x="3284731" y="1461182"/>
            <a:ext cx="2145400" cy="307777"/>
          </a:xfrm>
          <a:prstGeom prst="rect">
            <a:avLst/>
          </a:prstGeom>
          <a:noFill/>
        </p:spPr>
        <p:txBody>
          <a:bodyPr wrap="square" rtlCol="0">
            <a:spAutoFit/>
          </a:bodyPr>
          <a:lstStyle/>
          <a:p>
            <a:r>
              <a:rPr lang="en-US" sz="1400" dirty="0">
                <a:solidFill>
                  <a:schemeClr val="bg2"/>
                </a:solidFill>
                <a:latin typeface="+mn-lt"/>
              </a:rPr>
              <a:t>LLDPE</a:t>
            </a:r>
          </a:p>
        </p:txBody>
      </p:sp>
      <p:sp>
        <p:nvSpPr>
          <p:cNvPr id="41" name="TextBox 40"/>
          <p:cNvSpPr txBox="1"/>
          <p:nvPr/>
        </p:nvSpPr>
        <p:spPr>
          <a:xfrm>
            <a:off x="1347170" y="4192404"/>
            <a:ext cx="2612767" cy="307777"/>
          </a:xfrm>
          <a:prstGeom prst="rect">
            <a:avLst/>
          </a:prstGeom>
          <a:noFill/>
        </p:spPr>
        <p:txBody>
          <a:bodyPr wrap="square" rtlCol="0">
            <a:spAutoFit/>
          </a:bodyPr>
          <a:lstStyle/>
          <a:p>
            <a:r>
              <a:rPr lang="en-US" sz="1400" dirty="0">
                <a:solidFill>
                  <a:schemeClr val="bg2"/>
                </a:solidFill>
                <a:latin typeface="+mn-lt"/>
              </a:rPr>
              <a:t>highest quality plastic</a:t>
            </a:r>
          </a:p>
        </p:txBody>
      </p:sp>
      <p:cxnSp>
        <p:nvCxnSpPr>
          <p:cNvPr id="29" name="Straight Arrow Connector 28"/>
          <p:cNvCxnSpPr/>
          <p:nvPr/>
        </p:nvCxnSpPr>
        <p:spPr>
          <a:xfrm flipV="1">
            <a:off x="3112112" y="2177094"/>
            <a:ext cx="316888" cy="3885"/>
          </a:xfrm>
          <a:prstGeom prst="straightConnector1">
            <a:avLst/>
          </a:prstGeom>
          <a:ln w="158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nvGraphicFramePr>
        <p:xfrm>
          <a:off x="3663712" y="1855262"/>
          <a:ext cx="1573213" cy="1423987"/>
        </p:xfrm>
        <a:graphic>
          <a:graphicData uri="http://schemas.openxmlformats.org/presentationml/2006/ole">
            <mc:AlternateContent xmlns:mc="http://schemas.openxmlformats.org/markup-compatibility/2006">
              <mc:Choice xmlns:v="urn:schemas-microsoft-com:vml" Requires="v">
                <p:oleObj name="CS ChemDraw Drawing" r:id="rId10" imgW="837783" imgH="758233" progId="ChemDraw.Document.6.0">
                  <p:embed/>
                </p:oleObj>
              </mc:Choice>
              <mc:Fallback>
                <p:oleObj name="CS ChemDraw Drawing" r:id="rId10" imgW="837783" imgH="758233" progId="ChemDraw.Document.6.0">
                  <p:embed/>
                  <p:pic>
                    <p:nvPicPr>
                      <p:cNvPr id="31" name="Object 30"/>
                      <p:cNvPicPr/>
                      <p:nvPr/>
                    </p:nvPicPr>
                    <p:blipFill>
                      <a:blip r:embed="rId11"/>
                      <a:stretch>
                        <a:fillRect/>
                      </a:stretch>
                    </p:blipFill>
                    <p:spPr>
                      <a:xfrm>
                        <a:off x="3663712" y="1855262"/>
                        <a:ext cx="1573213" cy="1423987"/>
                      </a:xfrm>
                      <a:prstGeom prst="rect">
                        <a:avLst/>
                      </a:prstGeom>
                    </p:spPr>
                  </p:pic>
                </p:oleObj>
              </mc:Fallback>
            </mc:AlternateContent>
          </a:graphicData>
        </a:graphic>
      </p:graphicFrame>
      <p:graphicFrame>
        <p:nvGraphicFramePr>
          <p:cNvPr id="32" name="Object 31"/>
          <p:cNvGraphicFramePr>
            <a:graphicFrameLocks noChangeAspect="1"/>
          </p:cNvGraphicFramePr>
          <p:nvPr/>
        </p:nvGraphicFramePr>
        <p:xfrm>
          <a:off x="3664506" y="1855262"/>
          <a:ext cx="1571625" cy="1936750"/>
        </p:xfrm>
        <a:graphic>
          <a:graphicData uri="http://schemas.openxmlformats.org/presentationml/2006/ole">
            <mc:AlternateContent xmlns:mc="http://schemas.openxmlformats.org/markup-compatibility/2006">
              <mc:Choice xmlns:v="urn:schemas-microsoft-com:vml" Requires="v">
                <p:oleObj name="CS ChemDraw Drawing" r:id="rId12" imgW="837783" imgH="1032553" progId="ChemDraw.Document.6.0">
                  <p:embed/>
                </p:oleObj>
              </mc:Choice>
              <mc:Fallback>
                <p:oleObj name="CS ChemDraw Drawing" r:id="rId12" imgW="837783" imgH="1032553" progId="ChemDraw.Document.6.0">
                  <p:embed/>
                  <p:pic>
                    <p:nvPicPr>
                      <p:cNvPr id="32" name="Object 31"/>
                      <p:cNvPicPr/>
                      <p:nvPr/>
                    </p:nvPicPr>
                    <p:blipFill>
                      <a:blip r:embed="rId13"/>
                      <a:stretch>
                        <a:fillRect/>
                      </a:stretch>
                    </p:blipFill>
                    <p:spPr>
                      <a:xfrm>
                        <a:off x="3664506" y="1855262"/>
                        <a:ext cx="1571625" cy="1936750"/>
                      </a:xfrm>
                      <a:prstGeom prst="rect">
                        <a:avLst/>
                      </a:prstGeom>
                    </p:spPr>
                  </p:pic>
                </p:oleObj>
              </mc:Fallback>
            </mc:AlternateContent>
          </a:graphicData>
        </a:graphic>
      </p:graphicFrame>
      <p:graphicFrame>
        <p:nvGraphicFramePr>
          <p:cNvPr id="33" name="Object 32"/>
          <p:cNvGraphicFramePr>
            <a:graphicFrameLocks noChangeAspect="1"/>
          </p:cNvGraphicFramePr>
          <p:nvPr/>
        </p:nvGraphicFramePr>
        <p:xfrm>
          <a:off x="3663712" y="1855262"/>
          <a:ext cx="1573213" cy="576262"/>
        </p:xfrm>
        <a:graphic>
          <a:graphicData uri="http://schemas.openxmlformats.org/presentationml/2006/ole">
            <mc:AlternateContent xmlns:mc="http://schemas.openxmlformats.org/markup-compatibility/2006">
              <mc:Choice xmlns:v="urn:schemas-microsoft-com:vml" Requires="v">
                <p:oleObj name="CS ChemDraw Drawing" r:id="rId14" imgW="837783" imgH="307454" progId="ChemDraw.Document.6.0">
                  <p:embed/>
                </p:oleObj>
              </mc:Choice>
              <mc:Fallback>
                <p:oleObj name="CS ChemDraw Drawing" r:id="rId14" imgW="837783" imgH="307454" progId="ChemDraw.Document.6.0">
                  <p:embed/>
                  <p:pic>
                    <p:nvPicPr>
                      <p:cNvPr id="33" name="Object 32"/>
                      <p:cNvPicPr/>
                      <p:nvPr/>
                    </p:nvPicPr>
                    <p:blipFill>
                      <a:blip r:embed="rId15"/>
                      <a:stretch>
                        <a:fillRect/>
                      </a:stretch>
                    </p:blipFill>
                    <p:spPr>
                      <a:xfrm>
                        <a:off x="3663712" y="1855262"/>
                        <a:ext cx="1573213" cy="576262"/>
                      </a:xfrm>
                      <a:prstGeom prst="rect">
                        <a:avLst/>
                      </a:prstGeom>
                    </p:spPr>
                  </p:pic>
                </p:oleObj>
              </mc:Fallback>
            </mc:AlternateContent>
          </a:graphicData>
        </a:graphic>
      </p:graphicFrame>
      <p:graphicFrame>
        <p:nvGraphicFramePr>
          <p:cNvPr id="34" name="Object 33"/>
          <p:cNvGraphicFramePr>
            <a:graphicFrameLocks noChangeAspect="1"/>
          </p:cNvGraphicFramePr>
          <p:nvPr/>
        </p:nvGraphicFramePr>
        <p:xfrm>
          <a:off x="3663712" y="1855262"/>
          <a:ext cx="1573213" cy="909637"/>
        </p:xfrm>
        <a:graphic>
          <a:graphicData uri="http://schemas.openxmlformats.org/presentationml/2006/ole">
            <mc:AlternateContent xmlns:mc="http://schemas.openxmlformats.org/markup-compatibility/2006">
              <mc:Choice xmlns:v="urn:schemas-microsoft-com:vml" Requires="v">
                <p:oleObj name="CS ChemDraw Drawing" r:id="rId16" imgW="837783" imgH="483913" progId="ChemDraw.Document.6.0">
                  <p:embed/>
                </p:oleObj>
              </mc:Choice>
              <mc:Fallback>
                <p:oleObj name="CS ChemDraw Drawing" r:id="rId16" imgW="837783" imgH="483913" progId="ChemDraw.Document.6.0">
                  <p:embed/>
                  <p:pic>
                    <p:nvPicPr>
                      <p:cNvPr id="34" name="Object 33"/>
                      <p:cNvPicPr/>
                      <p:nvPr/>
                    </p:nvPicPr>
                    <p:blipFill>
                      <a:blip r:embed="rId17"/>
                      <a:stretch>
                        <a:fillRect/>
                      </a:stretch>
                    </p:blipFill>
                    <p:spPr>
                      <a:xfrm>
                        <a:off x="3663712" y="1855262"/>
                        <a:ext cx="1573213" cy="909637"/>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A74969F0-DDA2-4F45-B6CE-20E9A5814E90}"/>
              </a:ext>
            </a:extLst>
          </p:cNvPr>
          <p:cNvSpPr/>
          <p:nvPr/>
        </p:nvSpPr>
        <p:spPr>
          <a:xfrm>
            <a:off x="3600000" y="4888800"/>
            <a:ext cx="1987200" cy="2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1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9"/>
                                        </p:tgtEl>
                                      </p:cBhvr>
                                    </p:animEffect>
                                    <p:set>
                                      <p:cBhvr>
                                        <p:cTn id="90" dur="1" fill="hold">
                                          <p:stCondLst>
                                            <p:cond delay="499"/>
                                          </p:stCondLst>
                                        </p:cTn>
                                        <p:tgtEl>
                                          <p:spTgt spid="39"/>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nodeType="with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500"/>
                                        <p:tgtEl>
                                          <p:spTgt spid="13"/>
                                        </p:tgtEl>
                                      </p:cBhvr>
                                    </p:animEffect>
                                  </p:childTnLst>
                                </p:cTn>
                              </p:par>
                              <p:par>
                                <p:cTn id="97" presetID="10" presetClass="entr" presetSubtype="0" fill="hold"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p:bldP spid="21" grpId="0"/>
      <p:bldP spid="22" grpId="0"/>
      <p:bldP spid="23" grpId="0"/>
      <p:bldP spid="38" grpId="0"/>
      <p:bldP spid="39" grpId="0"/>
      <p:bldP spid="39" grpId="1"/>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14DF45-33BC-4527-9B33-A70F6B6B4E61}"/>
              </a:ext>
            </a:extLst>
          </p:cNvPr>
          <p:cNvSpPr/>
          <p:nvPr/>
        </p:nvSpPr>
        <p:spPr>
          <a:xfrm>
            <a:off x="3600000" y="4721467"/>
            <a:ext cx="1987200" cy="368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2"/>
          <p:cNvSpPr txBox="1">
            <a:spLocks/>
          </p:cNvSpPr>
          <p:nvPr/>
        </p:nvSpPr>
        <p:spPr>
          <a:xfrm>
            <a:off x="444813" y="206004"/>
            <a:ext cx="8264215" cy="618166"/>
          </a:xfrm>
          <a:prstGeom prst="rect">
            <a:avLst/>
          </a:prstGeom>
        </p:spPr>
        <p:txBody>
          <a:bodyPr/>
          <a:lstStyle>
            <a:lvl1pPr algn="l" defTabSz="396720" rtl="0" eaLnBrk="1" latinLnBrk="0" hangingPunct="1">
              <a:spcBef>
                <a:spcPct val="0"/>
              </a:spcBef>
              <a:buNone/>
              <a:defRPr sz="2100" kern="1200">
                <a:solidFill>
                  <a:schemeClr val="tx2"/>
                </a:solidFill>
                <a:latin typeface="+mj-lt"/>
                <a:ea typeface="+mj-ea"/>
                <a:cs typeface="+mj-cs"/>
              </a:defRPr>
            </a:lvl1pPr>
          </a:lstStyle>
          <a:p>
            <a:pPr fontAlgn="auto">
              <a:spcAft>
                <a:spcPts val="0"/>
              </a:spcAft>
            </a:pPr>
            <a:r>
              <a:rPr lang="en-US" dirty="0"/>
              <a:t>LLDPE</a:t>
            </a:r>
          </a:p>
        </p:txBody>
      </p:sp>
      <p:graphicFrame>
        <p:nvGraphicFramePr>
          <p:cNvPr id="4" name="Object 3"/>
          <p:cNvGraphicFramePr>
            <a:graphicFrameLocks noChangeAspect="1"/>
          </p:cNvGraphicFramePr>
          <p:nvPr/>
        </p:nvGraphicFramePr>
        <p:xfrm>
          <a:off x="6371590" y="1626076"/>
          <a:ext cx="2452370" cy="2283938"/>
        </p:xfrm>
        <a:graphic>
          <a:graphicData uri="http://schemas.openxmlformats.org/presentationml/2006/ole">
            <mc:AlternateContent xmlns:mc="http://schemas.openxmlformats.org/markup-compatibility/2006">
              <mc:Choice xmlns:v="urn:schemas-microsoft-com:vml" Requires="v">
                <p:oleObj name="CS ChemDraw Drawing" r:id="rId3" imgW="1155013" imgH="1075655" progId="ChemDraw.Document.6.0">
                  <p:embed/>
                </p:oleObj>
              </mc:Choice>
              <mc:Fallback>
                <p:oleObj name="CS ChemDraw Drawing" r:id="rId3" imgW="1155013" imgH="1075655" progId="ChemDraw.Document.6.0">
                  <p:embed/>
                  <p:pic>
                    <p:nvPicPr>
                      <p:cNvPr id="4" name="Object 3"/>
                      <p:cNvPicPr/>
                      <p:nvPr/>
                    </p:nvPicPr>
                    <p:blipFill>
                      <a:blip r:embed="rId4"/>
                      <a:stretch>
                        <a:fillRect/>
                      </a:stretch>
                    </p:blipFill>
                    <p:spPr>
                      <a:xfrm>
                        <a:off x="6371590" y="1626076"/>
                        <a:ext cx="2452370" cy="2283938"/>
                      </a:xfrm>
                      <a:prstGeom prst="rect">
                        <a:avLst/>
                      </a:prstGeom>
                    </p:spPr>
                  </p:pic>
                </p:oleObj>
              </mc:Fallback>
            </mc:AlternateContent>
          </a:graphicData>
        </a:graphic>
      </p:graphicFrame>
      <p:sp>
        <p:nvSpPr>
          <p:cNvPr id="5" name="TextBox 4"/>
          <p:cNvSpPr txBox="1"/>
          <p:nvPr/>
        </p:nvSpPr>
        <p:spPr>
          <a:xfrm>
            <a:off x="6450342" y="1885279"/>
            <a:ext cx="1079503" cy="307777"/>
          </a:xfrm>
          <a:prstGeom prst="rect">
            <a:avLst/>
          </a:prstGeom>
          <a:noFill/>
        </p:spPr>
        <p:txBody>
          <a:bodyPr wrap="square" rtlCol="0">
            <a:spAutoFit/>
          </a:bodyPr>
          <a:lstStyle/>
          <a:p>
            <a:r>
              <a:rPr lang="en-US" sz="1400" dirty="0">
                <a:latin typeface="+mn-lt"/>
              </a:rPr>
              <a:t>1-butene</a:t>
            </a:r>
          </a:p>
        </p:txBody>
      </p:sp>
      <p:sp>
        <p:nvSpPr>
          <p:cNvPr id="6" name="TextBox 5"/>
          <p:cNvSpPr txBox="1"/>
          <p:nvPr/>
        </p:nvSpPr>
        <p:spPr>
          <a:xfrm>
            <a:off x="6334267" y="2802700"/>
            <a:ext cx="1311654" cy="307777"/>
          </a:xfrm>
          <a:prstGeom prst="rect">
            <a:avLst/>
          </a:prstGeom>
          <a:noFill/>
        </p:spPr>
        <p:txBody>
          <a:bodyPr wrap="square" rtlCol="0">
            <a:spAutoFit/>
          </a:bodyPr>
          <a:lstStyle/>
          <a:p>
            <a:r>
              <a:rPr lang="en-US" sz="1400" dirty="0">
                <a:latin typeface="+mn-lt"/>
              </a:rPr>
              <a:t>1-hexene</a:t>
            </a:r>
          </a:p>
        </p:txBody>
      </p:sp>
      <p:sp>
        <p:nvSpPr>
          <p:cNvPr id="7" name="TextBox 6"/>
          <p:cNvSpPr txBox="1"/>
          <p:nvPr/>
        </p:nvSpPr>
        <p:spPr>
          <a:xfrm>
            <a:off x="6139841" y="3764378"/>
            <a:ext cx="1700507" cy="307777"/>
          </a:xfrm>
          <a:prstGeom prst="rect">
            <a:avLst/>
          </a:prstGeom>
          <a:noFill/>
        </p:spPr>
        <p:txBody>
          <a:bodyPr wrap="square" rtlCol="0">
            <a:spAutoFit/>
          </a:bodyPr>
          <a:lstStyle/>
          <a:p>
            <a:r>
              <a:rPr lang="en-US" sz="1400" dirty="0">
                <a:latin typeface="+mn-lt"/>
              </a:rPr>
              <a:t>1-octene</a:t>
            </a:r>
          </a:p>
        </p:txBody>
      </p:sp>
      <p:cxnSp>
        <p:nvCxnSpPr>
          <p:cNvPr id="10" name="Straight Connector 9"/>
          <p:cNvCxnSpPr/>
          <p:nvPr/>
        </p:nvCxnSpPr>
        <p:spPr>
          <a:xfrm>
            <a:off x="5753100" y="1386840"/>
            <a:ext cx="15240" cy="294894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35A1A7FB-A253-4752-BE75-D5CBCDF6907C}"/>
              </a:ext>
            </a:extLst>
          </p:cNvPr>
          <p:cNvGrpSpPr/>
          <p:nvPr/>
        </p:nvGrpSpPr>
        <p:grpSpPr>
          <a:xfrm>
            <a:off x="1367403" y="908044"/>
            <a:ext cx="3190734" cy="3125082"/>
            <a:chOff x="4933471" y="908044"/>
            <a:chExt cx="3190734" cy="3125082"/>
          </a:xfrm>
        </p:grpSpPr>
        <p:grpSp>
          <p:nvGrpSpPr>
            <p:cNvPr id="25" name="Group 24">
              <a:extLst>
                <a:ext uri="{FF2B5EF4-FFF2-40B4-BE49-F238E27FC236}">
                  <a16:creationId xmlns:a16="http://schemas.microsoft.com/office/drawing/2014/main" id="{6141B3D1-2C39-43C7-B2FD-E72C84B39EF8}"/>
                </a:ext>
              </a:extLst>
            </p:cNvPr>
            <p:cNvGrpSpPr/>
            <p:nvPr/>
          </p:nvGrpSpPr>
          <p:grpSpPr>
            <a:xfrm>
              <a:off x="5121134" y="908044"/>
              <a:ext cx="3003071" cy="2992320"/>
              <a:chOff x="5121134" y="908044"/>
              <a:chExt cx="3003071" cy="2992320"/>
            </a:xfrm>
          </p:grpSpPr>
          <p:pic>
            <p:nvPicPr>
              <p:cNvPr id="28" name="Picture 10" descr="https://encrypted-tbn0.gstatic.com/images?q=tbn%3AANd9GcSr7JQTJTy4KoJM7RJG74Da3vPHvo9zfdZMQsX6rs25xUc6SBB3q6w_b9YnEGTk8wEGAVXXnPA&amp;usqp=CAc">
                <a:extLst>
                  <a:ext uri="{FF2B5EF4-FFF2-40B4-BE49-F238E27FC236}">
                    <a16:creationId xmlns:a16="http://schemas.microsoft.com/office/drawing/2014/main" id="{19686125-8BD3-43FF-86DC-30130B9700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68495" y="1308878"/>
                <a:ext cx="956280" cy="9562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ttp://www.blspolymers.com/images/img-pe-compound-ftc.png">
                <a:extLst>
                  <a:ext uri="{FF2B5EF4-FFF2-40B4-BE49-F238E27FC236}">
                    <a16:creationId xmlns:a16="http://schemas.microsoft.com/office/drawing/2014/main" id="{32C3401F-65ED-4AD1-B25E-725970346B2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00838" y="2564494"/>
                <a:ext cx="1335870" cy="13358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6A54597-8FB2-421D-B5A7-6D02AF6BDEA7}"/>
                  </a:ext>
                </a:extLst>
              </p:cNvPr>
              <p:cNvSpPr txBox="1"/>
              <p:nvPr/>
            </p:nvSpPr>
            <p:spPr>
              <a:xfrm>
                <a:off x="5336169" y="908044"/>
                <a:ext cx="502062" cy="246221"/>
              </a:xfrm>
              <a:prstGeom prst="rect">
                <a:avLst/>
              </a:prstGeom>
              <a:noFill/>
            </p:spPr>
            <p:txBody>
              <a:bodyPr wrap="none" rtlCol="0">
                <a:spAutoFit/>
              </a:bodyPr>
              <a:lstStyle/>
              <a:p>
                <a:r>
                  <a:rPr lang="en-US" dirty="0"/>
                  <a:t>tough</a:t>
                </a:r>
              </a:p>
            </p:txBody>
          </p:sp>
          <p:sp>
            <p:nvSpPr>
              <p:cNvPr id="32" name="TextBox 31">
                <a:extLst>
                  <a:ext uri="{FF2B5EF4-FFF2-40B4-BE49-F238E27FC236}">
                    <a16:creationId xmlns:a16="http://schemas.microsoft.com/office/drawing/2014/main" id="{00433C32-76BA-434D-B760-038C7CACA3CD}"/>
                  </a:ext>
                </a:extLst>
              </p:cNvPr>
              <p:cNvSpPr txBox="1"/>
              <p:nvPr/>
            </p:nvSpPr>
            <p:spPr>
              <a:xfrm>
                <a:off x="6500838" y="912164"/>
                <a:ext cx="1394934" cy="246221"/>
              </a:xfrm>
              <a:prstGeom prst="rect">
                <a:avLst/>
              </a:prstGeom>
              <a:noFill/>
            </p:spPr>
            <p:txBody>
              <a:bodyPr wrap="none" rtlCol="0">
                <a:spAutoFit/>
              </a:bodyPr>
              <a:lstStyle/>
              <a:p>
                <a:r>
                  <a:rPr lang="en-US" dirty="0"/>
                  <a:t>flexible and food-safe</a:t>
                </a:r>
              </a:p>
            </p:txBody>
          </p:sp>
          <p:sp>
            <p:nvSpPr>
              <p:cNvPr id="33" name="TextBox 32">
                <a:extLst>
                  <a:ext uri="{FF2B5EF4-FFF2-40B4-BE49-F238E27FC236}">
                    <a16:creationId xmlns:a16="http://schemas.microsoft.com/office/drawing/2014/main" id="{C6A3BAD1-C8A6-4860-B322-BDD3FDBBCA3B}"/>
                  </a:ext>
                </a:extLst>
              </p:cNvPr>
              <p:cNvSpPr txBox="1"/>
              <p:nvPr/>
            </p:nvSpPr>
            <p:spPr>
              <a:xfrm>
                <a:off x="5121134" y="2579692"/>
                <a:ext cx="808235" cy="246221"/>
              </a:xfrm>
              <a:prstGeom prst="rect">
                <a:avLst/>
              </a:prstGeom>
              <a:noFill/>
            </p:spPr>
            <p:txBody>
              <a:bodyPr wrap="none" rtlCol="0">
                <a:spAutoFit/>
              </a:bodyPr>
              <a:lstStyle/>
              <a:p>
                <a:r>
                  <a:rPr lang="en-US" dirty="0"/>
                  <a:t>stretchable</a:t>
                </a:r>
              </a:p>
            </p:txBody>
          </p:sp>
          <p:sp>
            <p:nvSpPr>
              <p:cNvPr id="34" name="TextBox 33">
                <a:extLst>
                  <a:ext uri="{FF2B5EF4-FFF2-40B4-BE49-F238E27FC236}">
                    <a16:creationId xmlns:a16="http://schemas.microsoft.com/office/drawing/2014/main" id="{D1B8CA8B-ABD7-4F6C-83CB-289AD0FA462C}"/>
                  </a:ext>
                </a:extLst>
              </p:cNvPr>
              <p:cNvSpPr txBox="1"/>
              <p:nvPr/>
            </p:nvSpPr>
            <p:spPr>
              <a:xfrm>
                <a:off x="6272415" y="2579006"/>
                <a:ext cx="1851790" cy="246221"/>
              </a:xfrm>
              <a:prstGeom prst="rect">
                <a:avLst/>
              </a:prstGeom>
              <a:noFill/>
            </p:spPr>
            <p:txBody>
              <a:bodyPr wrap="none" rtlCol="0">
                <a:spAutoFit/>
              </a:bodyPr>
              <a:lstStyle/>
              <a:p>
                <a:r>
                  <a:rPr lang="en-US" dirty="0"/>
                  <a:t>electrical and chemical safety</a:t>
                </a:r>
              </a:p>
            </p:txBody>
          </p:sp>
        </p:grpSp>
        <p:pic>
          <p:nvPicPr>
            <p:cNvPr id="27" name="Picture 20" descr="https://encrypted-tbn0.gstatic.com/images?q=tbn%3AANd9GcTF64ylcdfN1roNYmYw-wDGPzWiciVxBK1uFQ1kERgJAMvEm0U9WmcNuChJmRkr4oCWG350HaGp&amp;usqp=CAc">
              <a:extLst>
                <a:ext uri="{FF2B5EF4-FFF2-40B4-BE49-F238E27FC236}">
                  <a16:creationId xmlns:a16="http://schemas.microsoft.com/office/drawing/2014/main" id="{A10F2806-E26E-4457-90BF-3A15EC8F1FC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33471" y="2789822"/>
              <a:ext cx="1338943" cy="124330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F21E8C67-7BCF-306B-04BE-A32DEEBE54F6}"/>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1237615" y="1393122"/>
            <a:ext cx="1567034" cy="685709"/>
          </a:xfrm>
          <a:prstGeom prst="rect">
            <a:avLst/>
          </a:prstGeom>
        </p:spPr>
      </p:pic>
    </p:spTree>
    <p:extLst>
      <p:ext uri="{BB962C8B-B14F-4D97-AF65-F5344CB8AC3E}">
        <p14:creationId xmlns:p14="http://schemas.microsoft.com/office/powerpoint/2010/main" val="208963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14DF45-33BC-4527-9B33-A70F6B6B4E61}"/>
              </a:ext>
            </a:extLst>
          </p:cNvPr>
          <p:cNvSpPr/>
          <p:nvPr/>
        </p:nvSpPr>
        <p:spPr>
          <a:xfrm>
            <a:off x="3600000" y="4721467"/>
            <a:ext cx="1987200" cy="368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2"/>
          <p:cNvSpPr txBox="1">
            <a:spLocks/>
          </p:cNvSpPr>
          <p:nvPr/>
        </p:nvSpPr>
        <p:spPr>
          <a:xfrm>
            <a:off x="444813" y="206004"/>
            <a:ext cx="8264215" cy="618166"/>
          </a:xfrm>
          <a:prstGeom prst="rect">
            <a:avLst/>
          </a:prstGeom>
        </p:spPr>
        <p:txBody>
          <a:bodyPr/>
          <a:lstStyle>
            <a:lvl1pPr algn="l" defTabSz="396720" rtl="0" eaLnBrk="1" latinLnBrk="0" hangingPunct="1">
              <a:spcBef>
                <a:spcPct val="0"/>
              </a:spcBef>
              <a:buNone/>
              <a:defRPr sz="2100" kern="1200">
                <a:solidFill>
                  <a:schemeClr val="tx2"/>
                </a:solidFill>
                <a:latin typeface="+mj-lt"/>
                <a:ea typeface="+mj-ea"/>
                <a:cs typeface="+mj-cs"/>
              </a:defRPr>
            </a:lvl1pPr>
          </a:lstStyle>
          <a:p>
            <a:pPr fontAlgn="auto">
              <a:spcAft>
                <a:spcPts val="0"/>
              </a:spcAft>
            </a:pPr>
            <a:r>
              <a:rPr lang="el-GR" dirty="0"/>
              <a:t>α</a:t>
            </a:r>
            <a:r>
              <a:rPr lang="en-US" dirty="0"/>
              <a:t>-olefins from full-range ethylene oligomerization</a:t>
            </a:r>
          </a:p>
        </p:txBody>
      </p:sp>
      <p:graphicFrame>
        <p:nvGraphicFramePr>
          <p:cNvPr id="4" name="Object 3"/>
          <p:cNvGraphicFramePr>
            <a:graphicFrameLocks noChangeAspect="1"/>
          </p:cNvGraphicFramePr>
          <p:nvPr/>
        </p:nvGraphicFramePr>
        <p:xfrm>
          <a:off x="6371590" y="1626076"/>
          <a:ext cx="2452370" cy="2283938"/>
        </p:xfrm>
        <a:graphic>
          <a:graphicData uri="http://schemas.openxmlformats.org/presentationml/2006/ole">
            <mc:AlternateContent xmlns:mc="http://schemas.openxmlformats.org/markup-compatibility/2006">
              <mc:Choice xmlns:v="urn:schemas-microsoft-com:vml" Requires="v">
                <p:oleObj name="CS ChemDraw Drawing" r:id="rId3" imgW="1155013" imgH="1075655" progId="ChemDraw.Document.6.0">
                  <p:embed/>
                </p:oleObj>
              </mc:Choice>
              <mc:Fallback>
                <p:oleObj name="CS ChemDraw Drawing" r:id="rId3" imgW="1155013" imgH="1075655" progId="ChemDraw.Document.6.0">
                  <p:embed/>
                  <p:pic>
                    <p:nvPicPr>
                      <p:cNvPr id="4" name="Object 3"/>
                      <p:cNvPicPr/>
                      <p:nvPr/>
                    </p:nvPicPr>
                    <p:blipFill>
                      <a:blip r:embed="rId4"/>
                      <a:stretch>
                        <a:fillRect/>
                      </a:stretch>
                    </p:blipFill>
                    <p:spPr>
                      <a:xfrm>
                        <a:off x="6371590" y="1626076"/>
                        <a:ext cx="2452370" cy="2283938"/>
                      </a:xfrm>
                      <a:prstGeom prst="rect">
                        <a:avLst/>
                      </a:prstGeom>
                    </p:spPr>
                  </p:pic>
                </p:oleObj>
              </mc:Fallback>
            </mc:AlternateContent>
          </a:graphicData>
        </a:graphic>
      </p:graphicFrame>
      <p:sp>
        <p:nvSpPr>
          <p:cNvPr id="5" name="TextBox 4"/>
          <p:cNvSpPr txBox="1"/>
          <p:nvPr/>
        </p:nvSpPr>
        <p:spPr>
          <a:xfrm>
            <a:off x="6450342" y="1885279"/>
            <a:ext cx="1079503" cy="307777"/>
          </a:xfrm>
          <a:prstGeom prst="rect">
            <a:avLst/>
          </a:prstGeom>
          <a:noFill/>
        </p:spPr>
        <p:txBody>
          <a:bodyPr wrap="square" rtlCol="0">
            <a:spAutoFit/>
          </a:bodyPr>
          <a:lstStyle/>
          <a:p>
            <a:r>
              <a:rPr lang="en-US" sz="1400" dirty="0">
                <a:latin typeface="+mn-lt"/>
              </a:rPr>
              <a:t>1-butene</a:t>
            </a:r>
          </a:p>
        </p:txBody>
      </p:sp>
      <p:sp>
        <p:nvSpPr>
          <p:cNvPr id="6" name="TextBox 5"/>
          <p:cNvSpPr txBox="1"/>
          <p:nvPr/>
        </p:nvSpPr>
        <p:spPr>
          <a:xfrm>
            <a:off x="6334267" y="2802700"/>
            <a:ext cx="1311654" cy="307777"/>
          </a:xfrm>
          <a:prstGeom prst="rect">
            <a:avLst/>
          </a:prstGeom>
          <a:noFill/>
        </p:spPr>
        <p:txBody>
          <a:bodyPr wrap="square" rtlCol="0">
            <a:spAutoFit/>
          </a:bodyPr>
          <a:lstStyle/>
          <a:p>
            <a:r>
              <a:rPr lang="en-US" sz="1400" dirty="0">
                <a:latin typeface="+mn-lt"/>
              </a:rPr>
              <a:t>1-hexene</a:t>
            </a:r>
          </a:p>
        </p:txBody>
      </p:sp>
      <p:sp>
        <p:nvSpPr>
          <p:cNvPr id="7" name="TextBox 6"/>
          <p:cNvSpPr txBox="1"/>
          <p:nvPr/>
        </p:nvSpPr>
        <p:spPr>
          <a:xfrm>
            <a:off x="6139841" y="3764378"/>
            <a:ext cx="1700507" cy="307777"/>
          </a:xfrm>
          <a:prstGeom prst="rect">
            <a:avLst/>
          </a:prstGeom>
          <a:noFill/>
        </p:spPr>
        <p:txBody>
          <a:bodyPr wrap="square" rtlCol="0">
            <a:spAutoFit/>
          </a:bodyPr>
          <a:lstStyle/>
          <a:p>
            <a:r>
              <a:rPr lang="en-US" sz="1400" dirty="0">
                <a:latin typeface="+mn-lt"/>
              </a:rPr>
              <a:t>1-octene</a:t>
            </a:r>
          </a:p>
        </p:txBody>
      </p:sp>
      <p:cxnSp>
        <p:nvCxnSpPr>
          <p:cNvPr id="10" name="Straight Connector 9"/>
          <p:cNvCxnSpPr/>
          <p:nvPr/>
        </p:nvCxnSpPr>
        <p:spPr>
          <a:xfrm>
            <a:off x="5753100" y="1386840"/>
            <a:ext cx="15240" cy="294894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9" name="Content Placeholder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3577" y="1358866"/>
            <a:ext cx="4862988" cy="2333675"/>
          </a:xfrm>
          <a:prstGeom prst="rect">
            <a:avLst/>
          </a:prstGeom>
          <a:noFill/>
        </p:spPr>
      </p:pic>
      <p:sp>
        <p:nvSpPr>
          <p:cNvPr id="13" name="TextBox 12"/>
          <p:cNvSpPr txBox="1"/>
          <p:nvPr/>
        </p:nvSpPr>
        <p:spPr>
          <a:xfrm>
            <a:off x="444813" y="3764378"/>
            <a:ext cx="4794250" cy="861774"/>
          </a:xfrm>
          <a:prstGeom prst="rect">
            <a:avLst/>
          </a:prstGeom>
          <a:noFill/>
        </p:spPr>
        <p:txBody>
          <a:bodyPr wrap="square" rtlCol="0">
            <a:spAutoFit/>
          </a:bodyPr>
          <a:lstStyle/>
          <a:p>
            <a:pPr algn="l"/>
            <a:r>
              <a:rPr lang="en-US" sz="1400" u="sng" dirty="0">
                <a:solidFill>
                  <a:schemeClr val="tx2"/>
                </a:solidFill>
                <a:latin typeface="+mn-lt"/>
              </a:rPr>
              <a:t>existing commercialized full range technologies:</a:t>
            </a:r>
          </a:p>
          <a:p>
            <a:pPr marL="171450" indent="-171450" algn="l">
              <a:buFont typeface="Arial" panose="020B0604020202020204" pitchFamily="34" charset="0"/>
              <a:buChar char="•"/>
            </a:pPr>
            <a:r>
              <a:rPr lang="en-US" sz="1200" dirty="0">
                <a:latin typeface="+mn-lt"/>
              </a:rPr>
              <a:t>Shell Higher Olefin Process (SHOP)</a:t>
            </a:r>
          </a:p>
          <a:p>
            <a:pPr marL="171450" indent="-171450" algn="l">
              <a:buFont typeface="Arial" panose="020B0604020202020204" pitchFamily="34" charset="0"/>
              <a:buChar char="•"/>
            </a:pPr>
            <a:r>
              <a:rPr lang="en-US" sz="1200" dirty="0">
                <a:latin typeface="+mn-lt"/>
              </a:rPr>
              <a:t>Chevron Phillips full-range process</a:t>
            </a:r>
          </a:p>
          <a:p>
            <a:pPr marL="171450" indent="-171450" algn="l">
              <a:buFont typeface="Arial" panose="020B0604020202020204" pitchFamily="34" charset="0"/>
              <a:buChar char="•"/>
            </a:pPr>
            <a:r>
              <a:rPr lang="en-US" sz="1200" dirty="0">
                <a:latin typeface="+mn-lt"/>
              </a:rPr>
              <a:t>INEOS process</a:t>
            </a:r>
          </a:p>
        </p:txBody>
      </p:sp>
      <p:sp>
        <p:nvSpPr>
          <p:cNvPr id="3" name="TextBox 2"/>
          <p:cNvSpPr txBox="1"/>
          <p:nvPr/>
        </p:nvSpPr>
        <p:spPr>
          <a:xfrm>
            <a:off x="2974019" y="1878775"/>
            <a:ext cx="1709502" cy="276999"/>
          </a:xfrm>
          <a:prstGeom prst="rect">
            <a:avLst/>
          </a:prstGeom>
          <a:noFill/>
        </p:spPr>
        <p:txBody>
          <a:bodyPr wrap="square" rtlCol="0">
            <a:spAutoFit/>
          </a:bodyPr>
          <a:lstStyle/>
          <a:p>
            <a:r>
              <a:rPr lang="en-US" sz="1200" dirty="0">
                <a:latin typeface="+mn-lt"/>
              </a:rPr>
              <a:t>undesired products</a:t>
            </a:r>
          </a:p>
        </p:txBody>
      </p:sp>
      <p:sp>
        <p:nvSpPr>
          <p:cNvPr id="8" name="Rounded Rectangle 7"/>
          <p:cNvSpPr/>
          <p:nvPr/>
        </p:nvSpPr>
        <p:spPr>
          <a:xfrm>
            <a:off x="3123143" y="1897339"/>
            <a:ext cx="1411254" cy="238197"/>
          </a:xfrm>
          <a:prstGeom prst="roundRect">
            <a:avLst/>
          </a:prstGeom>
          <a:solidFill>
            <a:schemeClr val="bg2">
              <a:alpha val="1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H="1">
            <a:off x="2441359" y="2155774"/>
            <a:ext cx="648071" cy="134665"/>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195281" y="2217726"/>
            <a:ext cx="79899" cy="48262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02684" y="2272608"/>
            <a:ext cx="46450" cy="530092"/>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545367" y="2181573"/>
            <a:ext cx="372862" cy="462859"/>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155669" y="2262008"/>
            <a:ext cx="236798" cy="506037"/>
          </a:xfrm>
          <a:prstGeom prst="straightConnector1">
            <a:avLst/>
          </a:prstGeom>
          <a:ln w="127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21792" y="4636008"/>
            <a:ext cx="8289556" cy="246221"/>
          </a:xfrm>
          <a:prstGeom prst="rect">
            <a:avLst/>
          </a:prstGeom>
          <a:noFill/>
        </p:spPr>
        <p:txBody>
          <a:bodyPr wrap="square" rtlCol="0">
            <a:spAutoFit/>
          </a:bodyPr>
          <a:lstStyle/>
          <a:p>
            <a:pPr algn="l"/>
            <a:r>
              <a:rPr lang="en-US" dirty="0" err="1"/>
              <a:t>Nexant</a:t>
            </a:r>
            <a:r>
              <a:rPr lang="en-US" dirty="0"/>
              <a:t> report - Developments in LAO </a:t>
            </a:r>
            <a:r>
              <a:rPr lang="en-US" dirty="0" err="1"/>
              <a:t>Comonomer</a:t>
            </a:r>
            <a:r>
              <a:rPr lang="en-US" dirty="0"/>
              <a:t> for Polyethylene - PERP 2012S11</a:t>
            </a:r>
            <a:endParaRPr lang="en-US" sz="900" dirty="0"/>
          </a:p>
        </p:txBody>
      </p:sp>
      <p:sp>
        <p:nvSpPr>
          <p:cNvPr id="19" name="Rounded Rectangle 7">
            <a:extLst>
              <a:ext uri="{FF2B5EF4-FFF2-40B4-BE49-F238E27FC236}">
                <a16:creationId xmlns:a16="http://schemas.microsoft.com/office/drawing/2014/main" id="{E061D489-D165-45F0-8DCB-07DC784AC045}"/>
              </a:ext>
            </a:extLst>
          </p:cNvPr>
          <p:cNvSpPr/>
          <p:nvPr/>
        </p:nvSpPr>
        <p:spPr>
          <a:xfrm>
            <a:off x="6236385" y="593005"/>
            <a:ext cx="1935766" cy="588638"/>
          </a:xfrm>
          <a:prstGeom prst="roundRect">
            <a:avLst/>
          </a:prstGeom>
          <a:solidFill>
            <a:schemeClr val="bg2">
              <a:alpha val="1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lumMod val="50000"/>
                  </a:schemeClr>
                </a:solidFill>
              </a:rPr>
              <a:t>How to make 1-octene selectively?</a:t>
            </a:r>
          </a:p>
        </p:txBody>
      </p:sp>
    </p:spTree>
    <p:extLst>
      <p:ext uri="{BB962C8B-B14F-4D97-AF65-F5344CB8AC3E}">
        <p14:creationId xmlns:p14="http://schemas.microsoft.com/office/powerpoint/2010/main" val="19929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250"/>
                                        <p:tgtEl>
                                          <p:spTgt spid="14"/>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750"/>
                                        <p:tgtEl>
                                          <p:spTgt spid="18"/>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1000"/>
                                        <p:tgtEl>
                                          <p:spTgt spid="23"/>
                                        </p:tgtEl>
                                      </p:cBhvr>
                                    </p:animEffect>
                                  </p:childTnLst>
                                </p:cTn>
                              </p:par>
                              <p:par>
                                <p:cTn id="31" presetID="22" presetClass="entr" presetSubtype="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1250"/>
                                        <p:tgtEl>
                                          <p:spTgt spid="20"/>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14DF45-33BC-4527-9B33-A70F6B6B4E61}"/>
              </a:ext>
            </a:extLst>
          </p:cNvPr>
          <p:cNvSpPr/>
          <p:nvPr/>
        </p:nvSpPr>
        <p:spPr>
          <a:xfrm>
            <a:off x="3600000" y="4721467"/>
            <a:ext cx="1987200" cy="368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2"/>
          <p:cNvSpPr txBox="1">
            <a:spLocks/>
          </p:cNvSpPr>
          <p:nvPr/>
        </p:nvSpPr>
        <p:spPr>
          <a:xfrm>
            <a:off x="444813" y="206004"/>
            <a:ext cx="8264215" cy="618166"/>
          </a:xfrm>
          <a:prstGeom prst="rect">
            <a:avLst/>
          </a:prstGeom>
        </p:spPr>
        <p:txBody>
          <a:bodyPr/>
          <a:lstStyle>
            <a:lvl1pPr algn="l" defTabSz="396720" rtl="0" eaLnBrk="1" latinLnBrk="0" hangingPunct="1">
              <a:spcBef>
                <a:spcPct val="0"/>
              </a:spcBef>
              <a:buNone/>
              <a:defRPr sz="2100" kern="1200">
                <a:solidFill>
                  <a:schemeClr val="tx2"/>
                </a:solidFill>
                <a:latin typeface="+mj-lt"/>
                <a:ea typeface="+mj-ea"/>
                <a:cs typeface="+mj-cs"/>
              </a:defRPr>
            </a:lvl1pPr>
          </a:lstStyle>
          <a:p>
            <a:pPr fontAlgn="auto">
              <a:spcAft>
                <a:spcPts val="0"/>
              </a:spcAft>
            </a:pPr>
            <a:r>
              <a:rPr lang="en-US" dirty="0"/>
              <a:t>polymerization vs selective tetramerization</a:t>
            </a:r>
          </a:p>
        </p:txBody>
      </p:sp>
      <p:graphicFrame>
        <p:nvGraphicFramePr>
          <p:cNvPr id="25" name="Object 24">
            <a:extLst>
              <a:ext uri="{FF2B5EF4-FFF2-40B4-BE49-F238E27FC236}">
                <a16:creationId xmlns:a16="http://schemas.microsoft.com/office/drawing/2014/main" id="{F57DAEC4-149F-42C0-9AD2-15CA1B2363F5}"/>
              </a:ext>
            </a:extLst>
          </p:cNvPr>
          <p:cNvGraphicFramePr>
            <a:graphicFrameLocks noChangeAspect="1"/>
          </p:cNvGraphicFramePr>
          <p:nvPr>
            <p:extLst>
              <p:ext uri="{D42A27DB-BD31-4B8C-83A1-F6EECF244321}">
                <p14:modId xmlns:p14="http://schemas.microsoft.com/office/powerpoint/2010/main" val="1033212981"/>
              </p:ext>
            </p:extLst>
          </p:nvPr>
        </p:nvGraphicFramePr>
        <p:xfrm>
          <a:off x="-191371" y="2793313"/>
          <a:ext cx="2694482" cy="1857492"/>
        </p:xfrm>
        <a:graphic>
          <a:graphicData uri="http://schemas.openxmlformats.org/presentationml/2006/ole">
            <mc:AlternateContent xmlns:mc="http://schemas.openxmlformats.org/markup-compatibility/2006">
              <mc:Choice xmlns:v="urn:schemas-microsoft-com:vml" Requires="v">
                <p:oleObj name="CS ChemDraw Drawing" r:id="rId3" imgW="3056606" imgH="2104355" progId="ChemDraw.Document.6.0">
                  <p:embed/>
                </p:oleObj>
              </mc:Choice>
              <mc:Fallback>
                <p:oleObj name="CS ChemDraw Drawing" r:id="rId3" imgW="3056606" imgH="2104355" progId="ChemDraw.Document.6.0">
                  <p:embed/>
                  <p:pic>
                    <p:nvPicPr>
                      <p:cNvPr id="25" name="Object 24">
                        <a:extLst>
                          <a:ext uri="{FF2B5EF4-FFF2-40B4-BE49-F238E27FC236}">
                            <a16:creationId xmlns:a16="http://schemas.microsoft.com/office/drawing/2014/main" id="{F57DAEC4-149F-42C0-9AD2-15CA1B2363F5}"/>
                          </a:ext>
                        </a:extLst>
                      </p:cNvPr>
                      <p:cNvPicPr/>
                      <p:nvPr/>
                    </p:nvPicPr>
                    <p:blipFill>
                      <a:blip r:embed="rId4"/>
                      <a:stretch>
                        <a:fillRect/>
                      </a:stretch>
                    </p:blipFill>
                    <p:spPr>
                      <a:xfrm>
                        <a:off x="-191371" y="2793313"/>
                        <a:ext cx="2694482" cy="1857492"/>
                      </a:xfrm>
                      <a:prstGeom prst="rect">
                        <a:avLst/>
                      </a:prstGeom>
                    </p:spPr>
                  </p:pic>
                </p:oleObj>
              </mc:Fallback>
            </mc:AlternateContent>
          </a:graphicData>
        </a:graphic>
      </p:graphicFrame>
      <p:graphicFrame>
        <p:nvGraphicFramePr>
          <p:cNvPr id="72" name="Object 71">
            <a:extLst>
              <a:ext uri="{FF2B5EF4-FFF2-40B4-BE49-F238E27FC236}">
                <a16:creationId xmlns:a16="http://schemas.microsoft.com/office/drawing/2014/main" id="{4D8D50A4-21F7-41F4-A815-53B34854511A}"/>
              </a:ext>
            </a:extLst>
          </p:cNvPr>
          <p:cNvGraphicFramePr>
            <a:graphicFrameLocks noChangeAspect="1"/>
          </p:cNvGraphicFramePr>
          <p:nvPr>
            <p:extLst>
              <p:ext uri="{D42A27DB-BD31-4B8C-83A1-F6EECF244321}">
                <p14:modId xmlns:p14="http://schemas.microsoft.com/office/powerpoint/2010/main" val="2002002187"/>
              </p:ext>
            </p:extLst>
          </p:nvPr>
        </p:nvGraphicFramePr>
        <p:xfrm>
          <a:off x="5954272" y="960994"/>
          <a:ext cx="1022431" cy="745413"/>
        </p:xfrm>
        <a:graphic>
          <a:graphicData uri="http://schemas.openxmlformats.org/presentationml/2006/ole">
            <mc:AlternateContent xmlns:mc="http://schemas.openxmlformats.org/markup-compatibility/2006">
              <mc:Choice xmlns:v="urn:schemas-microsoft-com:vml" Requires="v">
                <p:oleObj name="CS ChemDraw Drawing" r:id="rId5" imgW="1535819" imgH="1119724" progId="ChemDraw.Document.6.0">
                  <p:embed/>
                </p:oleObj>
              </mc:Choice>
              <mc:Fallback>
                <p:oleObj name="CS ChemDraw Drawing" r:id="rId5" imgW="1535819" imgH="1119724" progId="ChemDraw.Document.6.0">
                  <p:embed/>
                  <p:pic>
                    <p:nvPicPr>
                      <p:cNvPr id="72" name="Object 71">
                        <a:extLst>
                          <a:ext uri="{FF2B5EF4-FFF2-40B4-BE49-F238E27FC236}">
                            <a16:creationId xmlns:a16="http://schemas.microsoft.com/office/drawing/2014/main" id="{4D8D50A4-21F7-41F4-A815-53B34854511A}"/>
                          </a:ext>
                        </a:extLst>
                      </p:cNvPr>
                      <p:cNvPicPr/>
                      <p:nvPr/>
                    </p:nvPicPr>
                    <p:blipFill>
                      <a:blip r:embed="rId6"/>
                      <a:stretch>
                        <a:fillRect/>
                      </a:stretch>
                    </p:blipFill>
                    <p:spPr>
                      <a:xfrm>
                        <a:off x="5954272" y="960994"/>
                        <a:ext cx="1022431" cy="745413"/>
                      </a:xfrm>
                      <a:prstGeom prst="rect">
                        <a:avLst/>
                      </a:prstGeom>
                    </p:spPr>
                  </p:pic>
                </p:oleObj>
              </mc:Fallback>
            </mc:AlternateContent>
          </a:graphicData>
        </a:graphic>
      </p:graphicFrame>
      <p:graphicFrame>
        <p:nvGraphicFramePr>
          <p:cNvPr id="73" name="Object 72">
            <a:extLst>
              <a:ext uri="{FF2B5EF4-FFF2-40B4-BE49-F238E27FC236}">
                <a16:creationId xmlns:a16="http://schemas.microsoft.com/office/drawing/2014/main" id="{EB4A1AE5-D433-412A-8F94-BCFEC34498B1}"/>
              </a:ext>
            </a:extLst>
          </p:cNvPr>
          <p:cNvGraphicFramePr>
            <a:graphicFrameLocks noChangeAspect="1"/>
          </p:cNvGraphicFramePr>
          <p:nvPr>
            <p:extLst>
              <p:ext uri="{D42A27DB-BD31-4B8C-83A1-F6EECF244321}">
                <p14:modId xmlns:p14="http://schemas.microsoft.com/office/powerpoint/2010/main" val="3487193671"/>
              </p:ext>
            </p:extLst>
          </p:nvPr>
        </p:nvGraphicFramePr>
        <p:xfrm>
          <a:off x="8057708" y="2962425"/>
          <a:ext cx="1085178" cy="1030567"/>
        </p:xfrm>
        <a:graphic>
          <a:graphicData uri="http://schemas.openxmlformats.org/presentationml/2006/ole">
            <mc:AlternateContent xmlns:mc="http://schemas.openxmlformats.org/markup-compatibility/2006">
              <mc:Choice xmlns:v="urn:schemas-microsoft-com:vml" Requires="v">
                <p:oleObj name="CS ChemDraw Drawing" r:id="rId7" imgW="1231019" imgH="1168977" progId="ChemDraw.Document.6.0">
                  <p:embed/>
                </p:oleObj>
              </mc:Choice>
              <mc:Fallback>
                <p:oleObj name="CS ChemDraw Drawing" r:id="rId7" imgW="1231019" imgH="1168977" progId="ChemDraw.Document.6.0">
                  <p:embed/>
                  <p:pic>
                    <p:nvPicPr>
                      <p:cNvPr id="73" name="Object 72">
                        <a:extLst>
                          <a:ext uri="{FF2B5EF4-FFF2-40B4-BE49-F238E27FC236}">
                            <a16:creationId xmlns:a16="http://schemas.microsoft.com/office/drawing/2014/main" id="{EB4A1AE5-D433-412A-8F94-BCFEC34498B1}"/>
                          </a:ext>
                        </a:extLst>
                      </p:cNvPr>
                      <p:cNvPicPr/>
                      <p:nvPr/>
                    </p:nvPicPr>
                    <p:blipFill>
                      <a:blip r:embed="rId8"/>
                      <a:stretch>
                        <a:fillRect/>
                      </a:stretch>
                    </p:blipFill>
                    <p:spPr>
                      <a:xfrm>
                        <a:off x="8057708" y="2962425"/>
                        <a:ext cx="1085178" cy="1030567"/>
                      </a:xfrm>
                      <a:prstGeom prst="rect">
                        <a:avLst/>
                      </a:prstGeom>
                    </p:spPr>
                  </p:pic>
                </p:oleObj>
              </mc:Fallback>
            </mc:AlternateContent>
          </a:graphicData>
        </a:graphic>
      </p:graphicFrame>
      <p:sp>
        <p:nvSpPr>
          <p:cNvPr id="74" name="Arrow: Bent 73">
            <a:extLst>
              <a:ext uri="{FF2B5EF4-FFF2-40B4-BE49-F238E27FC236}">
                <a16:creationId xmlns:a16="http://schemas.microsoft.com/office/drawing/2014/main" id="{3D0ED567-C691-49C6-A9A3-0676834D1996}"/>
              </a:ext>
            </a:extLst>
          </p:cNvPr>
          <p:cNvSpPr/>
          <p:nvPr/>
        </p:nvSpPr>
        <p:spPr>
          <a:xfrm rot="10800000">
            <a:off x="3000202" y="2093203"/>
            <a:ext cx="597929" cy="940935"/>
          </a:xfrm>
          <a:prstGeom prst="ben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BBF5745F-A909-4C89-B14B-87D2F0B30D4F}"/>
              </a:ext>
            </a:extLst>
          </p:cNvPr>
          <p:cNvSpPr/>
          <p:nvPr/>
        </p:nvSpPr>
        <p:spPr>
          <a:xfrm rot="10800000" flipH="1">
            <a:off x="5509089" y="2095458"/>
            <a:ext cx="597929" cy="940935"/>
          </a:xfrm>
          <a:prstGeom prst="ben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B8D0D80A-A1A6-7506-A076-6C728F02EE2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147051" y="2362126"/>
            <a:ext cx="1959373" cy="1959373"/>
          </a:xfrm>
          <a:prstGeom prst="rect">
            <a:avLst/>
          </a:prstGeom>
        </p:spPr>
      </p:pic>
      <p:grpSp>
        <p:nvGrpSpPr>
          <p:cNvPr id="3" name="Group 2">
            <a:extLst>
              <a:ext uri="{FF2B5EF4-FFF2-40B4-BE49-F238E27FC236}">
                <a16:creationId xmlns:a16="http://schemas.microsoft.com/office/drawing/2014/main" id="{B228092A-9354-2F0D-AC7B-AF014E6143A6}"/>
              </a:ext>
            </a:extLst>
          </p:cNvPr>
          <p:cNvGrpSpPr/>
          <p:nvPr/>
        </p:nvGrpSpPr>
        <p:grpSpPr>
          <a:xfrm>
            <a:off x="602206" y="2272028"/>
            <a:ext cx="2601453" cy="2084570"/>
            <a:chOff x="569078" y="2035370"/>
            <a:chExt cx="3353171" cy="2686930"/>
          </a:xfrm>
        </p:grpSpPr>
        <p:pic>
          <p:nvPicPr>
            <p:cNvPr id="6" name="Picture 5">
              <a:extLst>
                <a:ext uri="{FF2B5EF4-FFF2-40B4-BE49-F238E27FC236}">
                  <a16:creationId xmlns:a16="http://schemas.microsoft.com/office/drawing/2014/main" id="{983CC7D0-887F-7A4D-5197-0C2E668AD11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rot="20879073">
              <a:off x="569078" y="2035370"/>
              <a:ext cx="1483892" cy="1483892"/>
            </a:xfrm>
            <a:prstGeom prst="rect">
              <a:avLst/>
            </a:prstGeom>
          </p:spPr>
        </p:pic>
        <p:pic>
          <p:nvPicPr>
            <p:cNvPr id="76" name="Picture 75">
              <a:extLst>
                <a:ext uri="{FF2B5EF4-FFF2-40B4-BE49-F238E27FC236}">
                  <a16:creationId xmlns:a16="http://schemas.microsoft.com/office/drawing/2014/main" id="{BA31A951-D7FD-0CC5-25D7-0287C3C63F9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948738" y="2748789"/>
              <a:ext cx="1973511" cy="1973511"/>
            </a:xfrm>
            <a:prstGeom prst="rect">
              <a:avLst/>
            </a:prstGeom>
          </p:spPr>
        </p:pic>
      </p:grpSp>
      <p:grpSp>
        <p:nvGrpSpPr>
          <p:cNvPr id="12" name="Group 11">
            <a:extLst>
              <a:ext uri="{FF2B5EF4-FFF2-40B4-BE49-F238E27FC236}">
                <a16:creationId xmlns:a16="http://schemas.microsoft.com/office/drawing/2014/main" id="{DB3575F0-1EF4-D2EC-D970-BBD8839BD38D}"/>
              </a:ext>
            </a:extLst>
          </p:cNvPr>
          <p:cNvGrpSpPr/>
          <p:nvPr/>
        </p:nvGrpSpPr>
        <p:grpSpPr>
          <a:xfrm>
            <a:off x="3042915" y="531224"/>
            <a:ext cx="2733936" cy="1567543"/>
            <a:chOff x="3042915" y="531224"/>
            <a:chExt cx="2733936" cy="1567543"/>
          </a:xfrm>
        </p:grpSpPr>
        <p:pic>
          <p:nvPicPr>
            <p:cNvPr id="78" name="Picture 77">
              <a:extLst>
                <a:ext uri="{FF2B5EF4-FFF2-40B4-BE49-F238E27FC236}">
                  <a16:creationId xmlns:a16="http://schemas.microsoft.com/office/drawing/2014/main" id="{B53B42E0-CA24-BEC8-0970-3E5F6FD74FF2}"/>
                </a:ext>
              </a:extLst>
            </p:cNvPr>
            <p:cNvPicPr>
              <a:picLocks noChangeAspect="1"/>
            </p:cNvPicPr>
            <p:nvPr/>
          </p:nvPicPr>
          <p:blipFill rotWithShape="1">
            <a:blip r:embed="rId9">
              <a:clrChange>
                <a:clrFrom>
                  <a:srgbClr val="FFFFFF"/>
                </a:clrFrom>
                <a:clrTo>
                  <a:srgbClr val="FFFFFF">
                    <a:alpha val="0"/>
                  </a:srgbClr>
                </a:clrTo>
              </a:clrChange>
            </a:blip>
            <a:srcRect r="72250" b="63798"/>
            <a:stretch/>
          </p:blipFill>
          <p:spPr>
            <a:xfrm>
              <a:off x="3589522" y="644721"/>
              <a:ext cx="543724" cy="709335"/>
            </a:xfrm>
            <a:prstGeom prst="rect">
              <a:avLst/>
            </a:prstGeom>
          </p:spPr>
        </p:pic>
        <p:pic>
          <p:nvPicPr>
            <p:cNvPr id="79" name="Picture 78">
              <a:extLst>
                <a:ext uri="{FF2B5EF4-FFF2-40B4-BE49-F238E27FC236}">
                  <a16:creationId xmlns:a16="http://schemas.microsoft.com/office/drawing/2014/main" id="{B6012698-F8E3-D80E-46D5-6D3AFCCEB611}"/>
                </a:ext>
              </a:extLst>
            </p:cNvPr>
            <p:cNvPicPr>
              <a:picLocks noChangeAspect="1"/>
            </p:cNvPicPr>
            <p:nvPr/>
          </p:nvPicPr>
          <p:blipFill rotWithShape="1">
            <a:blip r:embed="rId9">
              <a:clrChange>
                <a:clrFrom>
                  <a:srgbClr val="FFFFFF"/>
                </a:clrFrom>
                <a:clrTo>
                  <a:srgbClr val="FFFFFF">
                    <a:alpha val="0"/>
                  </a:srgbClr>
                </a:clrTo>
              </a:clrChange>
            </a:blip>
            <a:srcRect l="27831" t="12738" r="48916" b="68433"/>
            <a:stretch/>
          </p:blipFill>
          <p:spPr>
            <a:xfrm rot="20303246">
              <a:off x="3042915" y="1115472"/>
              <a:ext cx="455617" cy="368933"/>
            </a:xfrm>
            <a:prstGeom prst="rect">
              <a:avLst/>
            </a:prstGeom>
          </p:spPr>
        </p:pic>
        <p:pic>
          <p:nvPicPr>
            <p:cNvPr id="81" name="Picture 80">
              <a:extLst>
                <a:ext uri="{FF2B5EF4-FFF2-40B4-BE49-F238E27FC236}">
                  <a16:creationId xmlns:a16="http://schemas.microsoft.com/office/drawing/2014/main" id="{C5D98E87-7381-0C78-35DF-EC7BDC3F42B7}"/>
                </a:ext>
              </a:extLst>
            </p:cNvPr>
            <p:cNvPicPr>
              <a:picLocks noChangeAspect="1"/>
            </p:cNvPicPr>
            <p:nvPr/>
          </p:nvPicPr>
          <p:blipFill rotWithShape="1">
            <a:blip r:embed="rId9">
              <a:clrChange>
                <a:clrFrom>
                  <a:srgbClr val="FFFFFF"/>
                </a:clrFrom>
                <a:clrTo>
                  <a:srgbClr val="FFFFFF">
                    <a:alpha val="0"/>
                  </a:srgbClr>
                </a:clrTo>
              </a:clrChange>
            </a:blip>
            <a:srcRect l="51059" t="10907" r="28768" b="69162"/>
            <a:stretch/>
          </p:blipFill>
          <p:spPr>
            <a:xfrm>
              <a:off x="4268978" y="1127042"/>
              <a:ext cx="395288" cy="390525"/>
            </a:xfrm>
            <a:prstGeom prst="rect">
              <a:avLst/>
            </a:prstGeom>
          </p:spPr>
        </p:pic>
        <p:pic>
          <p:nvPicPr>
            <p:cNvPr id="82" name="Picture 81">
              <a:extLst>
                <a:ext uri="{FF2B5EF4-FFF2-40B4-BE49-F238E27FC236}">
                  <a16:creationId xmlns:a16="http://schemas.microsoft.com/office/drawing/2014/main" id="{6165CFC0-FE60-C911-31FA-EF5B1EB50200}"/>
                </a:ext>
              </a:extLst>
            </p:cNvPr>
            <p:cNvPicPr>
              <a:picLocks noChangeAspect="1"/>
            </p:cNvPicPr>
            <p:nvPr/>
          </p:nvPicPr>
          <p:blipFill rotWithShape="1">
            <a:blip r:embed="rId9">
              <a:clrChange>
                <a:clrFrom>
                  <a:srgbClr val="FFFFFF"/>
                </a:clrFrom>
                <a:clrTo>
                  <a:srgbClr val="FFFFFF">
                    <a:alpha val="0"/>
                  </a:srgbClr>
                </a:clrTo>
              </a:clrChange>
            </a:blip>
            <a:srcRect l="71121" t="1465" r="1129" b="62333"/>
            <a:stretch/>
          </p:blipFill>
          <p:spPr>
            <a:xfrm rot="21025586">
              <a:off x="3385526" y="1245423"/>
              <a:ext cx="543724" cy="709335"/>
            </a:xfrm>
            <a:prstGeom prst="rect">
              <a:avLst/>
            </a:prstGeom>
          </p:spPr>
        </p:pic>
        <p:pic>
          <p:nvPicPr>
            <p:cNvPr id="83" name="Picture 82">
              <a:extLst>
                <a:ext uri="{FF2B5EF4-FFF2-40B4-BE49-F238E27FC236}">
                  <a16:creationId xmlns:a16="http://schemas.microsoft.com/office/drawing/2014/main" id="{69CB26D7-61A5-D1C6-693B-CBDD9A81385C}"/>
                </a:ext>
              </a:extLst>
            </p:cNvPr>
            <p:cNvPicPr>
              <a:picLocks noChangeAspect="1"/>
            </p:cNvPicPr>
            <p:nvPr/>
          </p:nvPicPr>
          <p:blipFill rotWithShape="1">
            <a:blip r:embed="rId9">
              <a:clrChange>
                <a:clrFrom>
                  <a:srgbClr val="FFFFFF"/>
                </a:clrFrom>
                <a:clrTo>
                  <a:srgbClr val="FFFFFF">
                    <a:alpha val="0"/>
                  </a:srgbClr>
                </a:clrTo>
              </a:clrChange>
            </a:blip>
            <a:srcRect l="814" t="40227" r="71922" b="32456"/>
            <a:stretch/>
          </p:blipFill>
          <p:spPr>
            <a:xfrm>
              <a:off x="3922898" y="1527010"/>
              <a:ext cx="534198" cy="535237"/>
            </a:xfrm>
            <a:prstGeom prst="rect">
              <a:avLst/>
            </a:prstGeom>
          </p:spPr>
        </p:pic>
        <p:pic>
          <p:nvPicPr>
            <p:cNvPr id="84" name="Picture 83">
              <a:extLst>
                <a:ext uri="{FF2B5EF4-FFF2-40B4-BE49-F238E27FC236}">
                  <a16:creationId xmlns:a16="http://schemas.microsoft.com/office/drawing/2014/main" id="{7D99B699-D057-AB56-63EA-A6A5C84534F1}"/>
                </a:ext>
              </a:extLst>
            </p:cNvPr>
            <p:cNvPicPr>
              <a:picLocks noChangeAspect="1"/>
            </p:cNvPicPr>
            <p:nvPr/>
          </p:nvPicPr>
          <p:blipFill rotWithShape="1">
            <a:blip r:embed="rId9">
              <a:clrChange>
                <a:clrFrom>
                  <a:srgbClr val="FFFFFF"/>
                </a:clrFrom>
                <a:clrTo>
                  <a:srgbClr val="FFFFFF">
                    <a:alpha val="0"/>
                  </a:srgbClr>
                </a:clrTo>
              </a:clrChange>
            </a:blip>
            <a:srcRect l="28082" t="36244" r="48340" b="36439"/>
            <a:stretch/>
          </p:blipFill>
          <p:spPr>
            <a:xfrm rot="561347">
              <a:off x="5314889" y="1123829"/>
              <a:ext cx="461962" cy="535237"/>
            </a:xfrm>
            <a:prstGeom prst="rect">
              <a:avLst/>
            </a:prstGeom>
          </p:spPr>
        </p:pic>
        <p:pic>
          <p:nvPicPr>
            <p:cNvPr id="85" name="Picture 84">
              <a:extLst>
                <a:ext uri="{FF2B5EF4-FFF2-40B4-BE49-F238E27FC236}">
                  <a16:creationId xmlns:a16="http://schemas.microsoft.com/office/drawing/2014/main" id="{9CD0E1A6-7899-DE7C-F601-BF0B4D0A7970}"/>
                </a:ext>
              </a:extLst>
            </p:cNvPr>
            <p:cNvPicPr>
              <a:picLocks noChangeAspect="1"/>
            </p:cNvPicPr>
            <p:nvPr/>
          </p:nvPicPr>
          <p:blipFill rotWithShape="1">
            <a:blip r:embed="rId9">
              <a:clrChange>
                <a:clrFrom>
                  <a:srgbClr val="FFFFFF"/>
                </a:clrFrom>
                <a:clrTo>
                  <a:srgbClr val="FFFFFF">
                    <a:alpha val="0"/>
                  </a:srgbClr>
                </a:clrTo>
              </a:clrChange>
            </a:blip>
            <a:srcRect l="51328" t="35078" r="26714" b="37605"/>
            <a:stretch/>
          </p:blipFill>
          <p:spPr>
            <a:xfrm>
              <a:off x="4095541" y="531224"/>
              <a:ext cx="430222" cy="535237"/>
            </a:xfrm>
            <a:prstGeom prst="rect">
              <a:avLst/>
            </a:prstGeom>
          </p:spPr>
        </p:pic>
        <p:pic>
          <p:nvPicPr>
            <p:cNvPr id="86" name="Picture 85">
              <a:extLst>
                <a:ext uri="{FF2B5EF4-FFF2-40B4-BE49-F238E27FC236}">
                  <a16:creationId xmlns:a16="http://schemas.microsoft.com/office/drawing/2014/main" id="{A64FB8F7-C8CA-370F-5250-94880FC575C4}"/>
                </a:ext>
              </a:extLst>
            </p:cNvPr>
            <p:cNvPicPr>
              <a:picLocks noChangeAspect="1"/>
            </p:cNvPicPr>
            <p:nvPr/>
          </p:nvPicPr>
          <p:blipFill rotWithShape="1">
            <a:blip r:embed="rId9">
              <a:clrChange>
                <a:clrFrom>
                  <a:srgbClr val="FFFFFF"/>
                </a:clrFrom>
                <a:clrTo>
                  <a:srgbClr val="FFFFFF">
                    <a:alpha val="0"/>
                  </a:srgbClr>
                </a:clrTo>
              </a:clrChange>
            </a:blip>
            <a:srcRect l="73618" t="36341" r="2804" b="36341"/>
            <a:stretch/>
          </p:blipFill>
          <p:spPr>
            <a:xfrm rot="823165">
              <a:off x="3205806" y="612193"/>
              <a:ext cx="461962" cy="535237"/>
            </a:xfrm>
            <a:prstGeom prst="rect">
              <a:avLst/>
            </a:prstGeom>
          </p:spPr>
        </p:pic>
        <p:pic>
          <p:nvPicPr>
            <p:cNvPr id="87" name="Picture 86">
              <a:extLst>
                <a:ext uri="{FF2B5EF4-FFF2-40B4-BE49-F238E27FC236}">
                  <a16:creationId xmlns:a16="http://schemas.microsoft.com/office/drawing/2014/main" id="{A44CC2D2-5D15-EC06-81D3-A7C594D6CEDF}"/>
                </a:ext>
              </a:extLst>
            </p:cNvPr>
            <p:cNvPicPr>
              <a:picLocks noChangeAspect="1"/>
            </p:cNvPicPr>
            <p:nvPr/>
          </p:nvPicPr>
          <p:blipFill rotWithShape="1">
            <a:blip r:embed="rId9">
              <a:clrChange>
                <a:clrFrom>
                  <a:srgbClr val="FFFFFF"/>
                </a:clrFrom>
                <a:clrTo>
                  <a:srgbClr val="FFFFFF">
                    <a:alpha val="0"/>
                  </a:srgbClr>
                </a:clrTo>
              </a:clrChange>
            </a:blip>
            <a:srcRect l="5186" t="68302" r="68146" b="4381"/>
            <a:stretch/>
          </p:blipFill>
          <p:spPr>
            <a:xfrm>
              <a:off x="4696627" y="1563530"/>
              <a:ext cx="522490" cy="535237"/>
            </a:xfrm>
            <a:prstGeom prst="rect">
              <a:avLst/>
            </a:prstGeom>
          </p:spPr>
        </p:pic>
        <p:pic>
          <p:nvPicPr>
            <p:cNvPr id="88" name="Picture 87">
              <a:extLst>
                <a:ext uri="{FF2B5EF4-FFF2-40B4-BE49-F238E27FC236}">
                  <a16:creationId xmlns:a16="http://schemas.microsoft.com/office/drawing/2014/main" id="{8EAF41A6-33A3-2AA1-39BB-F05AEE2BFABA}"/>
                </a:ext>
              </a:extLst>
            </p:cNvPr>
            <p:cNvPicPr>
              <a:picLocks noChangeAspect="1"/>
            </p:cNvPicPr>
            <p:nvPr/>
          </p:nvPicPr>
          <p:blipFill rotWithShape="1">
            <a:blip r:embed="rId9">
              <a:clrChange>
                <a:clrFrom>
                  <a:srgbClr val="FFFFFF"/>
                </a:clrFrom>
                <a:clrTo>
                  <a:srgbClr val="FFFFFF">
                    <a:alpha val="0"/>
                  </a:srgbClr>
                </a:clrTo>
              </a:clrChange>
            </a:blip>
            <a:srcRect l="32396" t="68289" r="47429" b="10266"/>
            <a:stretch/>
          </p:blipFill>
          <p:spPr>
            <a:xfrm>
              <a:off x="4788581" y="1089840"/>
              <a:ext cx="395288" cy="420195"/>
            </a:xfrm>
            <a:prstGeom prst="rect">
              <a:avLst/>
            </a:prstGeom>
          </p:spPr>
        </p:pic>
        <p:pic>
          <p:nvPicPr>
            <p:cNvPr id="89" name="Picture 88">
              <a:extLst>
                <a:ext uri="{FF2B5EF4-FFF2-40B4-BE49-F238E27FC236}">
                  <a16:creationId xmlns:a16="http://schemas.microsoft.com/office/drawing/2014/main" id="{4A101BC2-2E5B-F6FD-1C7B-E8DFD8D7D901}"/>
                </a:ext>
              </a:extLst>
            </p:cNvPr>
            <p:cNvPicPr>
              <a:picLocks noChangeAspect="1"/>
            </p:cNvPicPr>
            <p:nvPr/>
          </p:nvPicPr>
          <p:blipFill rotWithShape="1">
            <a:blip r:embed="rId9">
              <a:clrChange>
                <a:clrFrom>
                  <a:srgbClr val="FFFFFF"/>
                </a:clrFrom>
                <a:clrTo>
                  <a:srgbClr val="FFFFFF">
                    <a:alpha val="0"/>
                  </a:srgbClr>
                </a:clrTo>
              </a:clrChange>
            </a:blip>
            <a:srcRect l="52326" t="68128" r="25199" b="10427"/>
            <a:stretch/>
          </p:blipFill>
          <p:spPr>
            <a:xfrm>
              <a:off x="5170861" y="783786"/>
              <a:ext cx="440353" cy="420195"/>
            </a:xfrm>
            <a:prstGeom prst="rect">
              <a:avLst/>
            </a:prstGeom>
          </p:spPr>
        </p:pic>
        <p:pic>
          <p:nvPicPr>
            <p:cNvPr id="90" name="Picture 89">
              <a:extLst>
                <a:ext uri="{FF2B5EF4-FFF2-40B4-BE49-F238E27FC236}">
                  <a16:creationId xmlns:a16="http://schemas.microsoft.com/office/drawing/2014/main" id="{3F173892-28E8-4C28-E422-D67D09470F9D}"/>
                </a:ext>
              </a:extLst>
            </p:cNvPr>
            <p:cNvPicPr>
              <a:picLocks noChangeAspect="1"/>
            </p:cNvPicPr>
            <p:nvPr/>
          </p:nvPicPr>
          <p:blipFill rotWithShape="1">
            <a:blip r:embed="rId9">
              <a:clrChange>
                <a:clrFrom>
                  <a:srgbClr val="FFFFFF"/>
                </a:clrFrom>
                <a:clrTo>
                  <a:srgbClr val="FFFFFF">
                    <a:alpha val="0"/>
                  </a:srgbClr>
                </a:clrTo>
              </a:clrChange>
            </a:blip>
            <a:srcRect l="74849" t="69584" r="2676" b="8971"/>
            <a:stretch/>
          </p:blipFill>
          <p:spPr>
            <a:xfrm>
              <a:off x="4593600" y="732234"/>
              <a:ext cx="440353" cy="420195"/>
            </a:xfrm>
            <a:prstGeom prst="rect">
              <a:avLst/>
            </a:prstGeom>
          </p:spPr>
        </p:pic>
      </p:grpSp>
      <p:grpSp>
        <p:nvGrpSpPr>
          <p:cNvPr id="11" name="Group 10">
            <a:extLst>
              <a:ext uri="{FF2B5EF4-FFF2-40B4-BE49-F238E27FC236}">
                <a16:creationId xmlns:a16="http://schemas.microsoft.com/office/drawing/2014/main" id="{6195EB19-E45B-6559-55FA-A5FDF0C976D9}"/>
              </a:ext>
            </a:extLst>
          </p:cNvPr>
          <p:cNvGrpSpPr/>
          <p:nvPr/>
        </p:nvGrpSpPr>
        <p:grpSpPr>
          <a:xfrm>
            <a:off x="3871967" y="2757619"/>
            <a:ext cx="1402489" cy="1865677"/>
            <a:chOff x="3708100" y="2765658"/>
            <a:chExt cx="1402489" cy="1865677"/>
          </a:xfrm>
        </p:grpSpPr>
        <p:pic>
          <p:nvPicPr>
            <p:cNvPr id="9" name="Picture 8" descr="A picture containing window, indoor, person&#10;&#10;Description automatically generated">
              <a:extLst>
                <a:ext uri="{FF2B5EF4-FFF2-40B4-BE49-F238E27FC236}">
                  <a16:creationId xmlns:a16="http://schemas.microsoft.com/office/drawing/2014/main" id="{8236016E-8B56-E935-18B5-4803BA955780}"/>
                </a:ext>
              </a:extLst>
            </p:cNvPr>
            <p:cNvPicPr>
              <a:picLocks noChangeAspect="1"/>
            </p:cNvPicPr>
            <p:nvPr/>
          </p:nvPicPr>
          <p:blipFill rotWithShape="1">
            <a:blip r:embed="rId11"/>
            <a:srcRect l="10794" t="10999"/>
            <a:stretch/>
          </p:blipFill>
          <p:spPr>
            <a:xfrm>
              <a:off x="3708100" y="2765658"/>
              <a:ext cx="1402489" cy="1865677"/>
            </a:xfrm>
            <a:prstGeom prst="rect">
              <a:avLst/>
            </a:prstGeom>
          </p:spPr>
        </p:pic>
        <p:sp>
          <p:nvSpPr>
            <p:cNvPr id="10" name="TextBox 9">
              <a:extLst>
                <a:ext uri="{FF2B5EF4-FFF2-40B4-BE49-F238E27FC236}">
                  <a16:creationId xmlns:a16="http://schemas.microsoft.com/office/drawing/2014/main" id="{CA71C2DF-6F92-AA87-28C5-8EC01089F686}"/>
                </a:ext>
              </a:extLst>
            </p:cNvPr>
            <p:cNvSpPr txBox="1"/>
            <p:nvPr/>
          </p:nvSpPr>
          <p:spPr>
            <a:xfrm>
              <a:off x="3735851" y="2798390"/>
              <a:ext cx="617478" cy="246221"/>
            </a:xfrm>
            <a:prstGeom prst="rect">
              <a:avLst/>
            </a:prstGeom>
            <a:solidFill>
              <a:srgbClr val="FFFFFF">
                <a:alpha val="89804"/>
              </a:srgbClr>
            </a:solidFill>
            <a:ln w="28575">
              <a:solidFill>
                <a:schemeClr val="tx1"/>
              </a:solidFill>
            </a:ln>
          </p:spPr>
          <p:txBody>
            <a:bodyPr wrap="none" rtlCol="0">
              <a:spAutoFit/>
            </a:bodyPr>
            <a:lstStyle/>
            <a:p>
              <a:r>
                <a:rPr lang="en-US" dirty="0">
                  <a:solidFill>
                    <a:schemeClr val="tx1">
                      <a:lumMod val="50000"/>
                    </a:schemeClr>
                  </a:solidFill>
                </a:rPr>
                <a:t>catalyst</a:t>
              </a:r>
            </a:p>
          </p:txBody>
        </p:sp>
      </p:grpSp>
    </p:spTree>
    <p:extLst>
      <p:ext uri="{BB962C8B-B14F-4D97-AF65-F5344CB8AC3E}">
        <p14:creationId xmlns:p14="http://schemas.microsoft.com/office/powerpoint/2010/main" val="62058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up)">
                                      <p:cBhvr>
                                        <p:cTn id="16" dur="500"/>
                                        <p:tgtEl>
                                          <p:spTgt spid="7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212F322-466D-4C55-B83E-C3C13731AC19}"/>
              </a:ext>
            </a:extLst>
          </p:cNvPr>
          <p:cNvSpPr txBox="1">
            <a:spLocks/>
          </p:cNvSpPr>
          <p:nvPr/>
        </p:nvSpPr>
        <p:spPr>
          <a:xfrm>
            <a:off x="444813" y="206004"/>
            <a:ext cx="8264215" cy="618166"/>
          </a:xfrm>
          <a:prstGeom prst="rect">
            <a:avLst/>
          </a:prstGeom>
        </p:spPr>
        <p:txBody>
          <a:bodyPr/>
          <a:lstStyle>
            <a:lvl1pPr algn="l" defTabSz="396720" rtl="0" eaLnBrk="1" latinLnBrk="0" hangingPunct="1">
              <a:spcBef>
                <a:spcPct val="0"/>
              </a:spcBef>
              <a:buNone/>
              <a:defRPr sz="2100" kern="1200">
                <a:solidFill>
                  <a:schemeClr val="tx2"/>
                </a:solidFill>
                <a:latin typeface="+mj-lt"/>
                <a:ea typeface="+mj-ea"/>
                <a:cs typeface="+mj-cs"/>
              </a:defRPr>
            </a:lvl1pPr>
          </a:lstStyle>
          <a:p>
            <a:pPr fontAlgn="auto">
              <a:spcAft>
                <a:spcPts val="0"/>
              </a:spcAft>
            </a:pPr>
            <a:r>
              <a:rPr lang="en-US" dirty="0"/>
              <a:t>selective ethylene tetramerization (and residual polymerization)</a:t>
            </a:r>
          </a:p>
        </p:txBody>
      </p:sp>
      <p:graphicFrame>
        <p:nvGraphicFramePr>
          <p:cNvPr id="5" name="Object 4">
            <a:extLst>
              <a:ext uri="{FF2B5EF4-FFF2-40B4-BE49-F238E27FC236}">
                <a16:creationId xmlns:a16="http://schemas.microsoft.com/office/drawing/2014/main" id="{58377954-F560-438F-9AE9-26BF7B4C91F5}"/>
              </a:ext>
            </a:extLst>
          </p:cNvPr>
          <p:cNvGraphicFramePr>
            <a:graphicFrameLocks noChangeAspect="1"/>
          </p:cNvGraphicFramePr>
          <p:nvPr>
            <p:extLst>
              <p:ext uri="{D42A27DB-BD31-4B8C-83A1-F6EECF244321}">
                <p14:modId xmlns:p14="http://schemas.microsoft.com/office/powerpoint/2010/main" val="4244950133"/>
              </p:ext>
            </p:extLst>
          </p:nvPr>
        </p:nvGraphicFramePr>
        <p:xfrm>
          <a:off x="208947" y="1602293"/>
          <a:ext cx="2660650" cy="1117600"/>
        </p:xfrm>
        <a:graphic>
          <a:graphicData uri="http://schemas.openxmlformats.org/presentationml/2006/ole">
            <mc:AlternateContent xmlns:mc="http://schemas.openxmlformats.org/markup-compatibility/2006">
              <mc:Choice xmlns:v="urn:schemas-microsoft-com:vml" Requires="v">
                <p:oleObj name="CS ChemDraw Drawing" r:id="rId3" imgW="2660469" imgH="1117854" progId="ChemDraw.Document.6.0">
                  <p:embed/>
                </p:oleObj>
              </mc:Choice>
              <mc:Fallback>
                <p:oleObj name="CS ChemDraw Drawing" r:id="rId3" imgW="2660469" imgH="1117854" progId="ChemDraw.Document.6.0">
                  <p:embed/>
                  <p:pic>
                    <p:nvPicPr>
                      <p:cNvPr id="5" name="Object 4">
                        <a:extLst>
                          <a:ext uri="{FF2B5EF4-FFF2-40B4-BE49-F238E27FC236}">
                            <a16:creationId xmlns:a16="http://schemas.microsoft.com/office/drawing/2014/main" id="{58377954-F560-438F-9AE9-26BF7B4C91F5}"/>
                          </a:ext>
                        </a:extLst>
                      </p:cNvPr>
                      <p:cNvPicPr/>
                      <p:nvPr/>
                    </p:nvPicPr>
                    <p:blipFill>
                      <a:blip r:embed="rId4"/>
                      <a:stretch>
                        <a:fillRect/>
                      </a:stretch>
                    </p:blipFill>
                    <p:spPr>
                      <a:xfrm>
                        <a:off x="208947" y="1602293"/>
                        <a:ext cx="2660650" cy="111760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B8DCD405-2688-4CF0-BDDF-AF27C6576BC3}"/>
              </a:ext>
            </a:extLst>
          </p:cNvPr>
          <p:cNvSpPr/>
          <p:nvPr/>
        </p:nvSpPr>
        <p:spPr>
          <a:xfrm>
            <a:off x="0" y="3628050"/>
            <a:ext cx="3079689" cy="246221"/>
          </a:xfrm>
          <a:prstGeom prst="rect">
            <a:avLst/>
          </a:prstGeom>
        </p:spPr>
        <p:txBody>
          <a:bodyPr wrap="none">
            <a:spAutoFit/>
          </a:bodyPr>
          <a:lstStyle/>
          <a:p>
            <a:pPr algn="l"/>
            <a:r>
              <a:rPr lang="en-US" dirty="0"/>
              <a:t>Bollman et al, </a:t>
            </a:r>
            <a:r>
              <a:rPr lang="en-US" i="1" dirty="0"/>
              <a:t>J. Am. Chem. Soc.</a:t>
            </a:r>
            <a:r>
              <a:rPr lang="en-US" dirty="0"/>
              <a:t> </a:t>
            </a:r>
            <a:r>
              <a:rPr lang="en-US" b="1" dirty="0"/>
              <a:t>2004</a:t>
            </a:r>
            <a:r>
              <a:rPr lang="en-US" dirty="0"/>
              <a:t>, </a:t>
            </a:r>
            <a:r>
              <a:rPr lang="en-US" i="1" dirty="0"/>
              <a:t>126</a:t>
            </a:r>
            <a:r>
              <a:rPr lang="en-US" dirty="0"/>
              <a:t>, 14712</a:t>
            </a:r>
          </a:p>
        </p:txBody>
      </p:sp>
      <p:graphicFrame>
        <p:nvGraphicFramePr>
          <p:cNvPr id="9" name="Table 8">
            <a:extLst>
              <a:ext uri="{FF2B5EF4-FFF2-40B4-BE49-F238E27FC236}">
                <a16:creationId xmlns:a16="http://schemas.microsoft.com/office/drawing/2014/main" id="{02AFC1FC-A79E-49F9-B437-ADB695AF8FD7}"/>
              </a:ext>
            </a:extLst>
          </p:cNvPr>
          <p:cNvGraphicFramePr>
            <a:graphicFrameLocks noGrp="1"/>
          </p:cNvGraphicFramePr>
          <p:nvPr>
            <p:extLst>
              <p:ext uri="{D42A27DB-BD31-4B8C-83A1-F6EECF244321}">
                <p14:modId xmlns:p14="http://schemas.microsoft.com/office/powerpoint/2010/main" val="2973420057"/>
              </p:ext>
            </p:extLst>
          </p:nvPr>
        </p:nvGraphicFramePr>
        <p:xfrm>
          <a:off x="138127" y="2813555"/>
          <a:ext cx="2613992" cy="681369"/>
        </p:xfrm>
        <a:graphic>
          <a:graphicData uri="http://schemas.openxmlformats.org/drawingml/2006/table">
            <a:tbl>
              <a:tblPr firstRow="1" bandRow="1">
                <a:tableStyleId>{5C22544A-7EE6-4342-B048-85BDC9FD1C3A}</a:tableStyleId>
              </a:tblPr>
              <a:tblGrid>
                <a:gridCol w="797411">
                  <a:extLst>
                    <a:ext uri="{9D8B030D-6E8A-4147-A177-3AD203B41FA5}">
                      <a16:colId xmlns:a16="http://schemas.microsoft.com/office/drawing/2014/main" val="362237109"/>
                    </a:ext>
                  </a:extLst>
                </a:gridCol>
                <a:gridCol w="605527">
                  <a:extLst>
                    <a:ext uri="{9D8B030D-6E8A-4147-A177-3AD203B41FA5}">
                      <a16:colId xmlns:a16="http://schemas.microsoft.com/office/drawing/2014/main" val="2840835995"/>
                    </a:ext>
                  </a:extLst>
                </a:gridCol>
                <a:gridCol w="605527">
                  <a:extLst>
                    <a:ext uri="{9D8B030D-6E8A-4147-A177-3AD203B41FA5}">
                      <a16:colId xmlns:a16="http://schemas.microsoft.com/office/drawing/2014/main" val="635546653"/>
                    </a:ext>
                  </a:extLst>
                </a:gridCol>
                <a:gridCol w="605527">
                  <a:extLst>
                    <a:ext uri="{9D8B030D-6E8A-4147-A177-3AD203B41FA5}">
                      <a16:colId xmlns:a16="http://schemas.microsoft.com/office/drawing/2014/main" val="3204508772"/>
                    </a:ext>
                  </a:extLst>
                </a:gridCol>
              </a:tblGrid>
              <a:tr h="490869">
                <a:tc>
                  <a:txBody>
                    <a:bodyPr/>
                    <a:lstStyle/>
                    <a:p>
                      <a:pPr algn="ctr" fontAlgn="b"/>
                      <a:r>
                        <a:rPr lang="en-US" sz="1100" u="none" strike="noStrike" dirty="0">
                          <a:effectLst/>
                        </a:rPr>
                        <a:t>Activity (kg/g Cr/h)</a:t>
                      </a:r>
                      <a:endParaRPr lang="en-US" sz="1100" b="1" i="0" u="none" strike="noStrike" dirty="0">
                        <a:solidFill>
                          <a:srgbClr val="FFFFFF"/>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1-C</a:t>
                      </a:r>
                      <a:r>
                        <a:rPr lang="en-US" sz="1100" u="none" strike="noStrike" baseline="-25000" dirty="0">
                          <a:effectLst/>
                        </a:rPr>
                        <a:t>8 </a:t>
                      </a:r>
                      <a:r>
                        <a:rPr lang="en-US" sz="1100" u="none" strike="noStrike" baseline="0" dirty="0">
                          <a:effectLst/>
                        </a:rPr>
                        <a:t>(</a:t>
                      </a:r>
                      <a:r>
                        <a:rPr lang="en-US" sz="1100" u="none" strike="noStrike" baseline="0" dirty="0" err="1">
                          <a:effectLst/>
                        </a:rPr>
                        <a:t>wt</a:t>
                      </a:r>
                      <a:r>
                        <a:rPr lang="en-US" sz="1100" u="none" strike="noStrike" baseline="0" dirty="0">
                          <a:effectLst/>
                        </a:rPr>
                        <a:t>%)</a:t>
                      </a:r>
                      <a:endParaRPr lang="en-US" sz="1100" b="1" i="0" u="none" strike="noStrike" baseline="-25000" dirty="0">
                        <a:solidFill>
                          <a:srgbClr val="FFFFFF"/>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1-C</a:t>
                      </a:r>
                      <a:r>
                        <a:rPr lang="en-US" sz="1100" u="none" strike="noStrike" baseline="-25000" dirty="0">
                          <a:effectLst/>
                        </a:rPr>
                        <a:t>6 </a:t>
                      </a:r>
                      <a:r>
                        <a:rPr lang="en-US" sz="1100" u="none" strike="noStrike" baseline="0" dirty="0">
                          <a:effectLst/>
                        </a:rPr>
                        <a:t>(</a:t>
                      </a:r>
                      <a:r>
                        <a:rPr lang="en-US" sz="1100" u="none" strike="noStrike" baseline="0" dirty="0" err="1">
                          <a:effectLst/>
                        </a:rPr>
                        <a:t>wt</a:t>
                      </a:r>
                      <a:r>
                        <a:rPr lang="en-US" sz="1100" u="none" strike="noStrike" baseline="0" dirty="0">
                          <a:effectLst/>
                        </a:rPr>
                        <a:t>%)</a:t>
                      </a:r>
                      <a:endParaRPr lang="en-US" sz="1100" b="1" i="0" u="none" strike="noStrike" baseline="-25000" dirty="0">
                        <a:solidFill>
                          <a:srgbClr val="FFFFFF"/>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PE </a:t>
                      </a:r>
                      <a:br>
                        <a:rPr lang="en-US" sz="1100" u="none" strike="noStrike" dirty="0">
                          <a:effectLst/>
                        </a:rPr>
                      </a:br>
                      <a:r>
                        <a:rPr lang="en-US" sz="1100" u="none" strike="noStrike" dirty="0">
                          <a:effectLst/>
                        </a:rPr>
                        <a:t>(</a:t>
                      </a:r>
                      <a:r>
                        <a:rPr lang="en-US" sz="1100" u="none" strike="noStrike" dirty="0" err="1">
                          <a:effectLst/>
                        </a:rPr>
                        <a:t>wt</a:t>
                      </a:r>
                      <a:r>
                        <a:rPr lang="en-US" sz="1100" u="none" strike="noStrike" dirty="0">
                          <a:effectLst/>
                        </a:rPr>
                        <a:t>%)</a:t>
                      </a:r>
                      <a:endParaRPr lang="en-US" sz="1100" b="1" i="0" u="none" strike="noStrike" dirty="0">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33385200"/>
                  </a:ext>
                </a:extLst>
              </a:tr>
              <a:tr h="190500">
                <a:tc>
                  <a:txBody>
                    <a:bodyPr/>
                    <a:lstStyle/>
                    <a:p>
                      <a:pPr algn="ctr" fontAlgn="b"/>
                      <a:r>
                        <a:rPr lang="en-US" sz="1100" u="none" strike="noStrike" dirty="0">
                          <a:effectLst/>
                        </a:rPr>
                        <a:t>272.4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6994493"/>
                  </a:ext>
                </a:extLst>
              </a:tr>
            </a:tbl>
          </a:graphicData>
        </a:graphic>
      </p:graphicFrame>
      <p:sp>
        <p:nvSpPr>
          <p:cNvPr id="11" name="Rectangle 10">
            <a:extLst>
              <a:ext uri="{FF2B5EF4-FFF2-40B4-BE49-F238E27FC236}">
                <a16:creationId xmlns:a16="http://schemas.microsoft.com/office/drawing/2014/main" id="{9733B4BB-403D-4E6A-A84C-CD245AFEFC6D}"/>
              </a:ext>
            </a:extLst>
          </p:cNvPr>
          <p:cNvSpPr/>
          <p:nvPr/>
        </p:nvSpPr>
        <p:spPr>
          <a:xfrm>
            <a:off x="138127" y="772165"/>
            <a:ext cx="1742722" cy="338554"/>
          </a:xfrm>
          <a:prstGeom prst="rect">
            <a:avLst/>
          </a:prstGeom>
        </p:spPr>
        <p:txBody>
          <a:bodyPr wrap="square">
            <a:spAutoFit/>
          </a:bodyPr>
          <a:lstStyle/>
          <a:p>
            <a:r>
              <a:rPr lang="en-US" sz="1600" dirty="0">
                <a:solidFill>
                  <a:schemeClr val="tx2"/>
                </a:solidFill>
                <a:latin typeface="+mj-lt"/>
                <a:cs typeface="Calibri" panose="020F0502020204030204" pitchFamily="34" charset="0"/>
              </a:rPr>
              <a:t>Sasol’s catalyst</a:t>
            </a:r>
          </a:p>
        </p:txBody>
      </p:sp>
      <p:sp>
        <p:nvSpPr>
          <p:cNvPr id="12" name="Rectangle 11">
            <a:extLst>
              <a:ext uri="{FF2B5EF4-FFF2-40B4-BE49-F238E27FC236}">
                <a16:creationId xmlns:a16="http://schemas.microsoft.com/office/drawing/2014/main" id="{A91B87CD-A4EE-427B-94DE-79C244DBCBD3}"/>
              </a:ext>
            </a:extLst>
          </p:cNvPr>
          <p:cNvSpPr/>
          <p:nvPr/>
        </p:nvSpPr>
        <p:spPr>
          <a:xfrm>
            <a:off x="3566798" y="4721467"/>
            <a:ext cx="2246569" cy="321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65000"/>
                  </a:schemeClr>
                </a:solidFill>
              </a:rPr>
              <a:t>Confidential</a:t>
            </a:r>
          </a:p>
        </p:txBody>
      </p:sp>
      <p:pic>
        <p:nvPicPr>
          <p:cNvPr id="13" name="Picture 12">
            <a:extLst>
              <a:ext uri="{FF2B5EF4-FFF2-40B4-BE49-F238E27FC236}">
                <a16:creationId xmlns:a16="http://schemas.microsoft.com/office/drawing/2014/main" id="{FED0677A-F2BF-4E00-9240-BAC92718D86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28248" y="1602293"/>
            <a:ext cx="1345191" cy="2004060"/>
          </a:xfrm>
          <a:prstGeom prst="rect">
            <a:avLst/>
          </a:prstGeom>
        </p:spPr>
      </p:pic>
      <p:sp>
        <p:nvSpPr>
          <p:cNvPr id="3" name="Oval 2">
            <a:extLst>
              <a:ext uri="{FF2B5EF4-FFF2-40B4-BE49-F238E27FC236}">
                <a16:creationId xmlns:a16="http://schemas.microsoft.com/office/drawing/2014/main" id="{5599D1A9-0479-4418-9A11-6D47A67698D8}"/>
              </a:ext>
            </a:extLst>
          </p:cNvPr>
          <p:cNvSpPr/>
          <p:nvPr/>
        </p:nvSpPr>
        <p:spPr>
          <a:xfrm>
            <a:off x="2199026" y="2748220"/>
            <a:ext cx="510089" cy="817037"/>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98B0B7-3ACA-4385-9DA7-A661E7FB87D6}"/>
              </a:ext>
            </a:extLst>
          </p:cNvPr>
          <p:cNvSpPr/>
          <p:nvPr/>
        </p:nvSpPr>
        <p:spPr>
          <a:xfrm>
            <a:off x="3600000" y="4742288"/>
            <a:ext cx="1987200" cy="2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FB6712-9C05-4C3D-1530-AA464FA02C1F}"/>
              </a:ext>
            </a:extLst>
          </p:cNvPr>
          <p:cNvSpPr/>
          <p:nvPr/>
        </p:nvSpPr>
        <p:spPr>
          <a:xfrm>
            <a:off x="4420238" y="772165"/>
            <a:ext cx="1742722" cy="338554"/>
          </a:xfrm>
          <a:prstGeom prst="rect">
            <a:avLst/>
          </a:prstGeom>
        </p:spPr>
        <p:txBody>
          <a:bodyPr wrap="square">
            <a:spAutoFit/>
          </a:bodyPr>
          <a:lstStyle/>
          <a:p>
            <a:r>
              <a:rPr lang="en-US" sz="1600" dirty="0">
                <a:solidFill>
                  <a:schemeClr val="tx2"/>
                </a:solidFill>
                <a:latin typeface="+mj-lt"/>
                <a:cs typeface="Calibri" panose="020F0502020204030204" pitchFamily="34" charset="0"/>
              </a:rPr>
              <a:t>Solvent Effects</a:t>
            </a:r>
          </a:p>
        </p:txBody>
      </p:sp>
      <p:sp>
        <p:nvSpPr>
          <p:cNvPr id="16" name="TextBox 15">
            <a:extLst>
              <a:ext uri="{FF2B5EF4-FFF2-40B4-BE49-F238E27FC236}">
                <a16:creationId xmlns:a16="http://schemas.microsoft.com/office/drawing/2014/main" id="{01E9A63F-AE78-EF49-9AF5-11E5B30BB572}"/>
              </a:ext>
            </a:extLst>
          </p:cNvPr>
          <p:cNvSpPr txBox="1"/>
          <p:nvPr/>
        </p:nvSpPr>
        <p:spPr>
          <a:xfrm>
            <a:off x="4483290" y="3751160"/>
            <a:ext cx="4727213" cy="707886"/>
          </a:xfrm>
          <a:prstGeom prst="rect">
            <a:avLst/>
          </a:prstGeom>
          <a:noFill/>
        </p:spPr>
        <p:txBody>
          <a:bodyPr wrap="square">
            <a:spAutoFit/>
          </a:bodyPr>
          <a:lstStyle/>
          <a:p>
            <a:r>
              <a:rPr lang="en-US" sz="1000" dirty="0" err="1"/>
              <a:t>Elowe</a:t>
            </a:r>
            <a:r>
              <a:rPr lang="en-US" sz="1000" dirty="0"/>
              <a:t>, </a:t>
            </a:r>
            <a:r>
              <a:rPr lang="en-US" dirty="0"/>
              <a:t>P. R., </a:t>
            </a:r>
            <a:r>
              <a:rPr lang="en-US" sz="1000" dirty="0"/>
              <a:t>Caltech Ph.D. Thesis, </a:t>
            </a:r>
            <a:r>
              <a:rPr lang="en-US" sz="1000" b="1" dirty="0"/>
              <a:t>2008</a:t>
            </a:r>
          </a:p>
          <a:p>
            <a:endParaRPr lang="en-US" sz="1000" b="1" dirty="0"/>
          </a:p>
          <a:p>
            <a:r>
              <a:rPr lang="en-US" sz="1000" dirty="0" err="1">
                <a:latin typeface="Arial" panose="020B0604020202020204" pitchFamily="34" charset="0"/>
                <a:cs typeface="Arial" panose="020B0604020202020204" pitchFamily="34" charset="0"/>
              </a:rPr>
              <a:t>Elowe</a:t>
            </a:r>
            <a:r>
              <a:rPr lang="en-US" sz="1000" dirty="0">
                <a:latin typeface="Arial" panose="020B0604020202020204" pitchFamily="34" charset="0"/>
                <a:cs typeface="Arial" panose="020B0604020202020204" pitchFamily="34" charset="0"/>
              </a:rPr>
              <a:t>, P. R.; </a:t>
            </a:r>
            <a:r>
              <a:rPr lang="en-US" sz="1000" dirty="0" err="1">
                <a:latin typeface="Arial" panose="020B0604020202020204" pitchFamily="34" charset="0"/>
                <a:cs typeface="Arial" panose="020B0604020202020204" pitchFamily="34" charset="0"/>
              </a:rPr>
              <a:t>Bercaw</a:t>
            </a:r>
            <a:r>
              <a:rPr lang="en-US" sz="1000" dirty="0">
                <a:latin typeface="Arial" panose="020B0604020202020204" pitchFamily="34" charset="0"/>
                <a:cs typeface="Arial" panose="020B0604020202020204" pitchFamily="34" charset="0"/>
              </a:rPr>
              <a:t>, J. E. "Solvent, additive and co-catalyst effects for ethylene oligomerization catalysis." </a:t>
            </a:r>
            <a:r>
              <a:rPr lang="en-US" sz="1000" b="1" dirty="0">
                <a:latin typeface="Arial" panose="020B0604020202020204" pitchFamily="34" charset="0"/>
                <a:cs typeface="Arial" panose="020B0604020202020204" pitchFamily="34" charset="0"/>
              </a:rPr>
              <a:t>2009</a:t>
            </a:r>
            <a:r>
              <a:rPr lang="en-US" sz="1000" b="0" dirty="0">
                <a:latin typeface="Arial" panose="020B0604020202020204" pitchFamily="34" charset="0"/>
                <a:cs typeface="Arial" panose="020B0604020202020204" pitchFamily="34" charset="0"/>
              </a:rPr>
              <a:t>, WIPO, WO2009046144A1</a:t>
            </a:r>
            <a:endParaRPr lang="en-US" dirty="0">
              <a:latin typeface="Arial" panose="020B0604020202020204" pitchFamily="34" charset="0"/>
              <a:cs typeface="Arial" panose="020B0604020202020204" pitchFamily="34" charset="0"/>
            </a:endParaRPr>
          </a:p>
        </p:txBody>
      </p:sp>
      <p:graphicFrame>
        <p:nvGraphicFramePr>
          <p:cNvPr id="17" name="Object 16">
            <a:extLst>
              <a:ext uri="{FF2B5EF4-FFF2-40B4-BE49-F238E27FC236}">
                <a16:creationId xmlns:a16="http://schemas.microsoft.com/office/drawing/2014/main" id="{673FC764-86CE-DAE1-1AA9-4787B057012D}"/>
              </a:ext>
            </a:extLst>
          </p:cNvPr>
          <p:cNvGraphicFramePr>
            <a:graphicFrameLocks noChangeAspect="1"/>
          </p:cNvGraphicFramePr>
          <p:nvPr>
            <p:extLst>
              <p:ext uri="{D42A27DB-BD31-4B8C-83A1-F6EECF244321}">
                <p14:modId xmlns:p14="http://schemas.microsoft.com/office/powerpoint/2010/main" val="3479162837"/>
              </p:ext>
            </p:extLst>
          </p:nvPr>
        </p:nvGraphicFramePr>
        <p:xfrm>
          <a:off x="6435810" y="932734"/>
          <a:ext cx="1211263" cy="903287"/>
        </p:xfrm>
        <a:graphic>
          <a:graphicData uri="http://schemas.openxmlformats.org/presentationml/2006/ole">
            <mc:AlternateContent xmlns:mc="http://schemas.openxmlformats.org/markup-compatibility/2006">
              <mc:Choice xmlns:v="urn:schemas-microsoft-com:vml" Requires="v">
                <p:oleObj name="CS ChemDraw Drawing" r:id="rId6" imgW="1211311" imgH="903249" progId="ChemDraw.Document.6.0">
                  <p:embed/>
                </p:oleObj>
              </mc:Choice>
              <mc:Fallback>
                <p:oleObj name="CS ChemDraw Drawing" r:id="rId6" imgW="1211311" imgH="903249" progId="ChemDraw.Document.6.0">
                  <p:embed/>
                  <p:pic>
                    <p:nvPicPr>
                      <p:cNvPr id="10" name="Object 9">
                        <a:extLst>
                          <a:ext uri="{FF2B5EF4-FFF2-40B4-BE49-F238E27FC236}">
                            <a16:creationId xmlns:a16="http://schemas.microsoft.com/office/drawing/2014/main" id="{E112198D-C5A2-4E71-903B-788B3C0F29B0}"/>
                          </a:ext>
                        </a:extLst>
                      </p:cNvPr>
                      <p:cNvPicPr/>
                      <p:nvPr/>
                    </p:nvPicPr>
                    <p:blipFill>
                      <a:blip r:embed="rId7"/>
                      <a:stretch>
                        <a:fillRect/>
                      </a:stretch>
                    </p:blipFill>
                    <p:spPr>
                      <a:xfrm>
                        <a:off x="6435810" y="932734"/>
                        <a:ext cx="1211263" cy="903287"/>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6DD1BEA9-7484-E9A2-7239-103835613F15}"/>
              </a:ext>
            </a:extLst>
          </p:cNvPr>
          <p:cNvSpPr/>
          <p:nvPr/>
        </p:nvSpPr>
        <p:spPr>
          <a:xfrm>
            <a:off x="252356" y="826062"/>
            <a:ext cx="4020842" cy="3632983"/>
          </a:xfrm>
          <a:prstGeom prst="rect">
            <a:avLst/>
          </a:prstGeom>
          <a:solidFill>
            <a:srgbClr val="00A3E0">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b="1" dirty="0"/>
              <a:t>Observations</a:t>
            </a:r>
          </a:p>
          <a:p>
            <a:pPr algn="l"/>
            <a:endParaRPr lang="en-US" sz="1400" b="1" dirty="0"/>
          </a:p>
          <a:p>
            <a:pPr marL="171450" indent="-171450" algn="l">
              <a:buFont typeface="Arial" panose="020B0604020202020204" pitchFamily="34" charset="0"/>
              <a:buChar char="•"/>
            </a:pPr>
            <a:r>
              <a:rPr lang="en-US" sz="1400" dirty="0"/>
              <a:t>Haloarene solvents greatly increase activity</a:t>
            </a:r>
          </a:p>
          <a:p>
            <a:pPr marL="171450" indent="-171450" algn="l">
              <a:buFont typeface="Arial" panose="020B0604020202020204" pitchFamily="34" charset="0"/>
              <a:buChar char="•"/>
            </a:pPr>
            <a:r>
              <a:rPr lang="en-US" sz="1400" dirty="0" err="1"/>
              <a:t>Chloroarene</a:t>
            </a:r>
            <a:r>
              <a:rPr lang="en-US" sz="1400" dirty="0"/>
              <a:t> solvents reduce 1-C</a:t>
            </a:r>
            <a:r>
              <a:rPr lang="en-US" sz="1400" baseline="-25000" dirty="0"/>
              <a:t>8</a:t>
            </a:r>
            <a:r>
              <a:rPr lang="en-US" sz="1400" dirty="0"/>
              <a:t> selectivity</a:t>
            </a:r>
          </a:p>
          <a:p>
            <a:pPr marL="171450" indent="-171450" algn="l">
              <a:buFont typeface="Arial" panose="020B0604020202020204" pitchFamily="34" charset="0"/>
              <a:buChar char="•"/>
            </a:pPr>
            <a:r>
              <a:rPr lang="en-US" sz="1400" dirty="0"/>
              <a:t>Haloarene solvents reduce polymer fouling</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endParaRPr lang="en-US" sz="1400" dirty="0"/>
          </a:p>
          <a:p>
            <a:pPr algn="l"/>
            <a:r>
              <a:rPr lang="en-US" sz="1400" b="1" dirty="0"/>
              <a:t>Hypothesis</a:t>
            </a:r>
          </a:p>
          <a:p>
            <a:pPr algn="l"/>
            <a:endParaRPr lang="en-US" sz="1400" dirty="0"/>
          </a:p>
          <a:p>
            <a:pPr algn="l"/>
            <a:endParaRPr lang="en-US" sz="1400" dirty="0"/>
          </a:p>
          <a:p>
            <a:pPr lvl="1" algn="l"/>
            <a:r>
              <a:rPr lang="en-US" sz="1400" dirty="0"/>
              <a:t>Haloarene solvents play an inner-sphere role in activity, 1-C</a:t>
            </a:r>
            <a:r>
              <a:rPr lang="en-US" sz="1400" baseline="-25000" dirty="0"/>
              <a:t>8</a:t>
            </a:r>
            <a:r>
              <a:rPr lang="en-US" sz="1400" dirty="0"/>
              <a:t> selectivity, or PE</a:t>
            </a:r>
          </a:p>
        </p:txBody>
      </p:sp>
      <p:graphicFrame>
        <p:nvGraphicFramePr>
          <p:cNvPr id="20" name="Table 19">
            <a:extLst>
              <a:ext uri="{FF2B5EF4-FFF2-40B4-BE49-F238E27FC236}">
                <a16:creationId xmlns:a16="http://schemas.microsoft.com/office/drawing/2014/main" id="{42A1E606-ED46-76D2-96D0-6CF07D820DC9}"/>
              </a:ext>
            </a:extLst>
          </p:cNvPr>
          <p:cNvGraphicFramePr>
            <a:graphicFrameLocks noGrp="1"/>
          </p:cNvGraphicFramePr>
          <p:nvPr>
            <p:extLst>
              <p:ext uri="{D42A27DB-BD31-4B8C-83A1-F6EECF244321}">
                <p14:modId xmlns:p14="http://schemas.microsoft.com/office/powerpoint/2010/main" val="3959200862"/>
              </p:ext>
            </p:extLst>
          </p:nvPr>
        </p:nvGraphicFramePr>
        <p:xfrm>
          <a:off x="5026359" y="1944585"/>
          <a:ext cx="3289299" cy="1685925"/>
        </p:xfrm>
        <a:graphic>
          <a:graphicData uri="http://schemas.openxmlformats.org/drawingml/2006/table">
            <a:tbl>
              <a:tblPr/>
              <a:tblGrid>
                <a:gridCol w="761265">
                  <a:extLst>
                    <a:ext uri="{9D8B030D-6E8A-4147-A177-3AD203B41FA5}">
                      <a16:colId xmlns:a16="http://schemas.microsoft.com/office/drawing/2014/main" val="1295414648"/>
                    </a:ext>
                  </a:extLst>
                </a:gridCol>
                <a:gridCol w="904002">
                  <a:extLst>
                    <a:ext uri="{9D8B030D-6E8A-4147-A177-3AD203B41FA5}">
                      <a16:colId xmlns:a16="http://schemas.microsoft.com/office/drawing/2014/main" val="3215740825"/>
                    </a:ext>
                  </a:extLst>
                </a:gridCol>
                <a:gridCol w="812016">
                  <a:extLst>
                    <a:ext uri="{9D8B030D-6E8A-4147-A177-3AD203B41FA5}">
                      <a16:colId xmlns:a16="http://schemas.microsoft.com/office/drawing/2014/main" val="3455127720"/>
                    </a:ext>
                  </a:extLst>
                </a:gridCol>
                <a:gridCol w="812016">
                  <a:extLst>
                    <a:ext uri="{9D8B030D-6E8A-4147-A177-3AD203B41FA5}">
                      <a16:colId xmlns:a16="http://schemas.microsoft.com/office/drawing/2014/main" val="4198363245"/>
                    </a:ext>
                  </a:extLst>
                </a:gridCol>
              </a:tblGrid>
              <a:tr h="419100">
                <a:tc>
                  <a:txBody>
                    <a:bodyPr/>
                    <a:lstStyle/>
                    <a:p>
                      <a:pPr algn="ctr" fontAlgn="ctr"/>
                      <a:r>
                        <a:rPr lang="en-US" sz="1100" b="1" i="0" u="none" strike="noStrike">
                          <a:solidFill>
                            <a:srgbClr val="FFFFFF"/>
                          </a:solidFill>
                          <a:effectLst/>
                          <a:latin typeface="Calibri" panose="020F0502020204030204" pitchFamily="34" charset="0"/>
                        </a:rPr>
                        <a:t>solvent</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productivity (g/gCr/h)</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dirty="0">
                          <a:solidFill>
                            <a:schemeClr val="bg1"/>
                          </a:solidFill>
                          <a:effectLst/>
                          <a:latin typeface="Calibri" panose="020F0502020204030204" pitchFamily="34" charset="0"/>
                        </a:rPr>
                        <a:t>1-C</a:t>
                      </a:r>
                      <a:r>
                        <a:rPr lang="en-US" sz="1100" b="1" i="0" u="none" strike="noStrike" baseline="-25000" dirty="0">
                          <a:solidFill>
                            <a:schemeClr val="bg1"/>
                          </a:solidFill>
                          <a:effectLst/>
                          <a:latin typeface="Calibri" panose="020F0502020204030204" pitchFamily="34" charset="0"/>
                        </a:rPr>
                        <a:t>8</a:t>
                      </a:r>
                      <a:r>
                        <a:rPr lang="en-US" sz="1100" b="1" i="0" u="none" strike="noStrike" dirty="0">
                          <a:solidFill>
                            <a:schemeClr val="bg1"/>
                          </a:solidFill>
                          <a:effectLst/>
                          <a:latin typeface="Calibri" panose="020F0502020204030204" pitchFamily="34" charset="0"/>
                        </a:rPr>
                        <a:t> / 1-C</a:t>
                      </a:r>
                      <a:r>
                        <a:rPr lang="en-US" sz="1100" b="1" i="0" u="none" strike="noStrike" baseline="-25000" dirty="0">
                          <a:solidFill>
                            <a:schemeClr val="bg1"/>
                          </a:solidFill>
                          <a:effectLst/>
                          <a:latin typeface="Calibri" panose="020F0502020204030204" pitchFamily="34" charset="0"/>
                        </a:rPr>
                        <a:t>6</a:t>
                      </a:r>
                      <a:r>
                        <a:rPr lang="en-US" sz="1100" b="1" i="0" u="none" strike="noStrike" dirty="0">
                          <a:solidFill>
                            <a:schemeClr val="bg1"/>
                          </a:solidFill>
                          <a:effectLst/>
                          <a:latin typeface="Calibri" panose="020F0502020204030204" pitchFamily="34" charset="0"/>
                        </a:rPr>
                        <a:t> (molar)</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PE (wt%)</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995558276"/>
                  </a:ext>
                </a:extLst>
              </a:tr>
              <a:tr h="180975">
                <a:tc>
                  <a:txBody>
                    <a:bodyPr/>
                    <a:lstStyle/>
                    <a:p>
                      <a:pPr algn="ctr" fontAlgn="ctr"/>
                      <a:r>
                        <a:rPr lang="en-US" sz="1100" b="0" i="0" u="none" strike="noStrike">
                          <a:solidFill>
                            <a:srgbClr val="000000"/>
                          </a:solidFill>
                          <a:effectLst/>
                          <a:latin typeface="Calibri" panose="020F0502020204030204" pitchFamily="34" charset="0"/>
                        </a:rPr>
                        <a:t>n-C</a:t>
                      </a:r>
                      <a:r>
                        <a:rPr lang="en-US" sz="1100" b="0" i="0" u="none" strike="noStrike" baseline="-25000">
                          <a:solidFill>
                            <a:srgbClr val="000000"/>
                          </a:solidFill>
                          <a:effectLst/>
                          <a:latin typeface="Calibri" panose="020F0502020204030204" pitchFamily="34" charset="0"/>
                        </a:rPr>
                        <a:t>12</a:t>
                      </a:r>
                      <a:r>
                        <a:rPr lang="en-US" sz="1100" b="0" i="0" u="none" strike="noStrike">
                          <a:solidFill>
                            <a:srgbClr val="000000"/>
                          </a:solidFill>
                          <a:effectLst/>
                          <a:latin typeface="Calibri" panose="020F0502020204030204" pitchFamily="34" charset="0"/>
                        </a:rPr>
                        <a:t>H</a:t>
                      </a:r>
                      <a:r>
                        <a:rPr lang="en-US" sz="1100" b="0" i="0" u="none" strike="noStrike" baseline="-25000">
                          <a:solidFill>
                            <a:srgbClr val="000000"/>
                          </a:solidFill>
                          <a:effectLst/>
                          <a:latin typeface="Calibri" panose="020F0502020204030204" pitchFamily="34" charset="0"/>
                        </a:rPr>
                        <a:t>26</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&lt; 133</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1" u="none" strike="noStrike">
                          <a:solidFill>
                            <a:srgbClr val="000000"/>
                          </a:solidFill>
                          <a:effectLst/>
                          <a:latin typeface="Calibri" panose="020F0502020204030204" pitchFamily="34" charset="0"/>
                        </a:rPr>
                        <a:t>ca.</a:t>
                      </a:r>
                      <a:r>
                        <a:rPr lang="en-US" sz="1100" b="0" i="0" u="none" strike="noStrike">
                          <a:solidFill>
                            <a:srgbClr val="000000"/>
                          </a:solidFill>
                          <a:effectLst/>
                          <a:latin typeface="Calibri" panose="020F0502020204030204" pitchFamily="34" charset="0"/>
                        </a:rPr>
                        <a:t> 1.50     </a:t>
                      </a:r>
                      <a:r>
                        <a:rPr lang="en-US" sz="1100" b="0" i="0" u="none" strike="noStrike">
                          <a:solidFill>
                            <a:srgbClr val="D9E1F2"/>
                          </a:solidFill>
                          <a:effectLst/>
                          <a:latin typeface="Calibri" panose="020F0502020204030204" pitchFamily="34" charset="0"/>
                        </a:rPr>
                        <a:t>_</a:t>
                      </a: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&gt; 50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61899152"/>
                  </a:ext>
                </a:extLst>
              </a:tr>
              <a:tr h="180975">
                <a:tc>
                  <a:txBody>
                    <a:bodyPr/>
                    <a:lstStyle/>
                    <a:p>
                      <a:pPr algn="ctr" fontAlgn="ctr"/>
                      <a:r>
                        <a:rPr lang="en-US" sz="1100" b="0" i="0" u="none" strike="noStrike">
                          <a:solidFill>
                            <a:srgbClr val="000000"/>
                          </a:solidFill>
                          <a:effectLst/>
                          <a:latin typeface="Calibri" panose="020F0502020204030204" pitchFamily="34" charset="0"/>
                        </a:rPr>
                        <a:t>PhH</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1538</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1.14</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25944208"/>
                  </a:ext>
                </a:extLst>
              </a:tr>
              <a:tr h="180975">
                <a:tc>
                  <a:txBody>
                    <a:bodyPr/>
                    <a:lstStyle/>
                    <a:p>
                      <a:pPr algn="ctr" fontAlgn="ctr"/>
                      <a:r>
                        <a:rPr lang="en-US" sz="1100" b="0" i="0" u="none" strike="noStrike">
                          <a:solidFill>
                            <a:srgbClr val="000000"/>
                          </a:solidFill>
                          <a:effectLst/>
                          <a:latin typeface="Calibri" panose="020F0502020204030204" pitchFamily="34" charset="0"/>
                        </a:rPr>
                        <a:t>PhMe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827</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1.25</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26397956"/>
                  </a:ext>
                </a:extLst>
              </a:tr>
              <a:tr h="180975">
                <a:tc>
                  <a:txBody>
                    <a:bodyPr/>
                    <a:lstStyle/>
                    <a:p>
                      <a:pPr algn="ctr" fontAlgn="ctr"/>
                      <a:r>
                        <a:rPr lang="en-US" sz="1100" b="0" i="0" u="none" strike="noStrike">
                          <a:solidFill>
                            <a:srgbClr val="000000"/>
                          </a:solidFill>
                          <a:effectLst/>
                          <a:latin typeface="Calibri" panose="020F0502020204030204" pitchFamily="34" charset="0"/>
                        </a:rPr>
                        <a:t>PhCl</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11744</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0.44</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48575709"/>
                  </a:ext>
                </a:extLst>
              </a:tr>
              <a:tr h="180975">
                <a:tc>
                  <a:txBody>
                    <a:bodyPr/>
                    <a:lstStyle/>
                    <a:p>
                      <a:pPr algn="ctr" fontAlgn="ctr"/>
                      <a:r>
                        <a:rPr lang="en-US" sz="1100" b="0" i="0" u="none" strike="noStrike">
                          <a:solidFill>
                            <a:srgbClr val="000000"/>
                          </a:solidFill>
                          <a:effectLst/>
                          <a:latin typeface="Calibri" panose="020F0502020204030204" pitchFamily="34" charset="0"/>
                        </a:rPr>
                        <a:t>PhF</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13513</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1.10</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43755680"/>
                  </a:ext>
                </a:extLst>
              </a:tr>
              <a:tr h="180975">
                <a:tc>
                  <a:txBody>
                    <a:bodyPr/>
                    <a:lstStyle/>
                    <a:p>
                      <a:pPr algn="ctr" fontAlgn="ctr"/>
                      <a:r>
                        <a:rPr lang="en-US" sz="1100" b="0" i="0" u="none" strike="noStrike">
                          <a:solidFill>
                            <a:srgbClr val="000000"/>
                          </a:solidFill>
                          <a:effectLst/>
                          <a:latin typeface="Calibri" panose="020F0502020204030204" pitchFamily="34" charset="0"/>
                        </a:rPr>
                        <a:t>o-DCB</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6803</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0.67</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509227673"/>
                  </a:ext>
                </a:extLst>
              </a:tr>
              <a:tr h="180975">
                <a:tc>
                  <a:txBody>
                    <a:bodyPr/>
                    <a:lstStyle/>
                    <a:p>
                      <a:pPr algn="ctr" fontAlgn="ctr"/>
                      <a:r>
                        <a:rPr lang="en-US" sz="1100" b="0" i="0" u="none" strike="noStrike">
                          <a:solidFill>
                            <a:srgbClr val="000000"/>
                          </a:solidFill>
                          <a:effectLst/>
                          <a:latin typeface="Calibri" panose="020F0502020204030204" pitchFamily="34" charset="0"/>
                        </a:rPr>
                        <a:t>o-DFB</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11987</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1.24</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20696677"/>
                  </a:ext>
                </a:extLst>
              </a:tr>
            </a:tbl>
          </a:graphicData>
        </a:graphic>
      </p:graphicFrame>
      <p:graphicFrame>
        <p:nvGraphicFramePr>
          <p:cNvPr id="23" name="Object 22">
            <a:extLst>
              <a:ext uri="{FF2B5EF4-FFF2-40B4-BE49-F238E27FC236}">
                <a16:creationId xmlns:a16="http://schemas.microsoft.com/office/drawing/2014/main" id="{231FD5C2-5438-7A18-83AB-004B9F839F09}"/>
              </a:ext>
            </a:extLst>
          </p:cNvPr>
          <p:cNvGraphicFramePr>
            <a:graphicFrameLocks noChangeAspect="1"/>
          </p:cNvGraphicFramePr>
          <p:nvPr>
            <p:extLst>
              <p:ext uri="{D42A27DB-BD31-4B8C-83A1-F6EECF244321}">
                <p14:modId xmlns:p14="http://schemas.microsoft.com/office/powerpoint/2010/main" val="3054031497"/>
              </p:ext>
            </p:extLst>
          </p:nvPr>
        </p:nvGraphicFramePr>
        <p:xfrm>
          <a:off x="1588739" y="2626328"/>
          <a:ext cx="1607318" cy="771904"/>
        </p:xfrm>
        <a:graphic>
          <a:graphicData uri="http://schemas.openxmlformats.org/presentationml/2006/ole">
            <mc:AlternateContent xmlns:mc="http://schemas.openxmlformats.org/markup-compatibility/2006">
              <mc:Choice xmlns:v="urn:schemas-microsoft-com:vml" Requires="v">
                <p:oleObj name="CS ChemDraw Drawing" r:id="rId8" imgW="1044926" imgH="501088" progId="ChemDraw.Document.6.0">
                  <p:embed/>
                </p:oleObj>
              </mc:Choice>
              <mc:Fallback>
                <p:oleObj name="CS ChemDraw Drawing" r:id="rId8" imgW="1044926" imgH="501088" progId="ChemDraw.Document.6.0">
                  <p:embed/>
                  <p:pic>
                    <p:nvPicPr>
                      <p:cNvPr id="0" name=""/>
                      <p:cNvPicPr/>
                      <p:nvPr/>
                    </p:nvPicPr>
                    <p:blipFill>
                      <a:blip r:embed="rId9"/>
                      <a:stretch>
                        <a:fillRect/>
                      </a:stretch>
                    </p:blipFill>
                    <p:spPr>
                      <a:xfrm>
                        <a:off x="1588739" y="2626328"/>
                        <a:ext cx="1607318" cy="771904"/>
                      </a:xfrm>
                      <a:prstGeom prst="rect">
                        <a:avLst/>
                      </a:prstGeom>
                    </p:spPr>
                  </p:pic>
                </p:oleObj>
              </mc:Fallback>
            </mc:AlternateContent>
          </a:graphicData>
        </a:graphic>
      </p:graphicFrame>
    </p:spTree>
    <p:extLst>
      <p:ext uri="{BB962C8B-B14F-4D97-AF65-F5344CB8AC3E}">
        <p14:creationId xmlns:p14="http://schemas.microsoft.com/office/powerpoint/2010/main" val="665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6" grpId="0"/>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f87_oItRESbUFrtMdDGOw"/>
</p:tagLst>
</file>

<file path=ppt/theme/theme1.xml><?xml version="1.0" encoding="utf-8"?>
<a:theme xmlns:a="http://schemas.openxmlformats.org/drawingml/2006/main" name="AramcoDefaultTheme">
  <a:themeElements>
    <a:clrScheme name="Saudi Aramco">
      <a:dk1>
        <a:srgbClr val="53565A"/>
      </a:dk1>
      <a:lt1>
        <a:sysClr val="window" lastClr="FFFFFF"/>
      </a:lt1>
      <a:dk2>
        <a:srgbClr val="00A3E0"/>
      </a:dk2>
      <a:lt2>
        <a:srgbClr val="84BD00"/>
      </a:lt2>
      <a:accent1>
        <a:srgbClr val="84BD00"/>
      </a:accent1>
      <a:accent2>
        <a:srgbClr val="00843D"/>
      </a:accent2>
      <a:accent3>
        <a:srgbClr val="0033A0"/>
      </a:accent3>
      <a:accent4>
        <a:srgbClr val="00A3E0"/>
      </a:accent4>
      <a:accent5>
        <a:srgbClr val="53565A"/>
      </a:accent5>
      <a:accent6>
        <a:srgbClr val="8F9194"/>
      </a:accent6>
      <a:hlink>
        <a:srgbClr val="00A3E0"/>
      </a:hlink>
      <a:folHlink>
        <a:srgbClr val="0033A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2A988BE2-9E1E-4896-88E0-F19BDD9800E2}" vid="{A22FC6A2-F821-42DD-A1B3-5ECD84F76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3466</TotalTime>
  <Words>2515</Words>
  <Application>Microsoft Office PowerPoint</Application>
  <PresentationFormat>On-screen Show (16:9)</PresentationFormat>
  <Paragraphs>581</Paragraphs>
  <Slides>33</Slides>
  <Notes>5</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3" baseType="lpstr">
      <vt:lpstr>Arial</vt:lpstr>
      <vt:lpstr>Calibri</vt:lpstr>
      <vt:lpstr>Courier New</vt:lpstr>
      <vt:lpstr>Lucida Grande</vt:lpstr>
      <vt:lpstr>Open Sans</vt:lpstr>
      <vt:lpstr>Segoe UI</vt:lpstr>
      <vt:lpstr>Trebuchet MS</vt:lpstr>
      <vt:lpstr>AramcoDefaultTheme</vt:lpstr>
      <vt:lpstr>CS ChemDraw Drawing</vt:lpstr>
      <vt:lpstr>think-cell Slide</vt:lpstr>
      <vt:lpstr>Ethylene Tetramerization: Mechanism and Role of Solvent</vt:lpstr>
      <vt:lpstr>acknowledgements</vt:lpstr>
      <vt:lpstr>Boston downstream research center</vt:lpstr>
      <vt:lpstr>boston downstream research center</vt:lpstr>
      <vt:lpstr>PowerPoint Presentation</vt:lpstr>
      <vt:lpstr>PowerPoint Presentation</vt:lpstr>
      <vt:lpstr>PowerPoint Presentation</vt:lpstr>
      <vt:lpstr>PowerPoint Presentation</vt:lpstr>
      <vt:lpstr>PowerPoint Presentation</vt:lpstr>
      <vt:lpstr>prior DFT mechanism study </vt:lpstr>
      <vt:lpstr>Computational: Automated Conformational Analysis (XTBDFT)</vt:lpstr>
      <vt:lpstr>XTBDFT case study: ethylene insertion transition state</vt:lpstr>
      <vt:lpstr>case study: ethylene insertion transition state</vt:lpstr>
      <vt:lpstr>rate-limiting steps that determine catalyst activity</vt:lpstr>
      <vt:lpstr>no inner-sphere effect of PhX on catalyst activity</vt:lpstr>
      <vt:lpstr>correlation between solvent polarity vs activity</vt:lpstr>
      <vt:lpstr>1-C8 vs 1-C6 determining steps</vt:lpstr>
      <vt:lpstr>PhX does not bind to resting state</vt:lpstr>
      <vt:lpstr>inner-sphere effect of PhX on 1-C8/1-C6 selectivity</vt:lpstr>
      <vt:lpstr>summary</vt:lpstr>
      <vt:lpstr>thank you for your attention</vt:lpstr>
      <vt:lpstr>Supporting Information</vt:lpstr>
      <vt:lpstr>PowerPoint Presentation</vt:lpstr>
      <vt:lpstr>empirical effect of PhX on ethylene oligomerization</vt:lpstr>
      <vt:lpstr>prior DFT mechanism study </vt:lpstr>
      <vt:lpstr>reaction pathway for full Sasol ligand, no additives</vt:lpstr>
      <vt:lpstr>inner-sphere effect of PhX on 1-C8/1-C6 selectivity</vt:lpstr>
      <vt:lpstr>reaction pathways with PhX solvents</vt:lpstr>
      <vt:lpstr>reaction pathways with PhX solvents</vt:lpstr>
      <vt:lpstr>benchmarking DFT parameters for Cr complexes</vt:lpstr>
      <vt:lpstr>Haloarene solvents limits formation of inactive [Cr(arene)2]+</vt:lpstr>
      <vt:lpstr>Upcoming conferences</vt:lpstr>
      <vt:lpstr>Ethylene Tetramerization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Sibo</dc:creator>
  <cp:lastModifiedBy>Lin, Sibo</cp:lastModifiedBy>
  <cp:revision>15</cp:revision>
  <dcterms:created xsi:type="dcterms:W3CDTF">2022-08-02T19:23:16Z</dcterms:created>
  <dcterms:modified xsi:type="dcterms:W3CDTF">2022-08-24T13:06:21Z</dcterms:modified>
</cp:coreProperties>
</file>